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47" r:id="rId3"/>
    <p:sldId id="394" r:id="rId4"/>
    <p:sldId id="407" r:id="rId5"/>
    <p:sldId id="466" r:id="rId6"/>
    <p:sldId id="467" r:id="rId7"/>
    <p:sldId id="408" r:id="rId8"/>
    <p:sldId id="438" r:id="rId9"/>
    <p:sldId id="468" r:id="rId10"/>
    <p:sldId id="469" r:id="rId11"/>
    <p:sldId id="470" r:id="rId12"/>
    <p:sldId id="317" r:id="rId13"/>
    <p:sldId id="442" r:id="rId14"/>
    <p:sldId id="328" r:id="rId15"/>
    <p:sldId id="327" r:id="rId16"/>
    <p:sldId id="326" r:id="rId17"/>
    <p:sldId id="396" r:id="rId18"/>
    <p:sldId id="397" r:id="rId19"/>
    <p:sldId id="395" r:id="rId20"/>
    <p:sldId id="443" r:id="rId21"/>
    <p:sldId id="353" r:id="rId22"/>
    <p:sldId id="330" r:id="rId23"/>
    <p:sldId id="379" r:id="rId24"/>
    <p:sldId id="472" r:id="rId25"/>
    <p:sldId id="481" r:id="rId26"/>
    <p:sldId id="494" r:id="rId27"/>
    <p:sldId id="495" r:id="rId28"/>
    <p:sldId id="448" r:id="rId29"/>
    <p:sldId id="447" r:id="rId30"/>
    <p:sldId id="444" r:id="rId31"/>
    <p:sldId id="387" r:id="rId32"/>
    <p:sldId id="313" r:id="rId33"/>
    <p:sldId id="471" r:id="rId34"/>
    <p:sldId id="314" r:id="rId35"/>
    <p:sldId id="375" r:id="rId36"/>
    <p:sldId id="460" r:id="rId37"/>
    <p:sldId id="378" r:id="rId38"/>
    <p:sldId id="392" r:id="rId39"/>
    <p:sldId id="493" r:id="rId40"/>
    <p:sldId id="420" r:id="rId41"/>
    <p:sldId id="459" r:id="rId42"/>
    <p:sldId id="491" r:id="rId43"/>
    <p:sldId id="492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  <a:srgbClr val="E9EDF4"/>
    <a:srgbClr val="0000FF"/>
    <a:srgbClr val="00FF00"/>
    <a:srgbClr val="B3B3B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3" autoAdjust="0"/>
    <p:restoredTop sz="75060" autoAdjust="0"/>
  </p:normalViewPr>
  <p:slideViewPr>
    <p:cSldViewPr>
      <p:cViewPr varScale="1">
        <p:scale>
          <a:sx n="115" d="100"/>
          <a:sy n="115" d="100"/>
        </p:scale>
        <p:origin x="1470" y="102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2A07-D07F-4162-91A3-317E75382F4F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EC091-876D-4AD0-A682-08124E60F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5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Hi, My name is Neal </a:t>
            </a:r>
            <a:r>
              <a:rPr lang="en-US" dirty="0" err="1" smtClean="0"/>
              <a:t>Wadhwa</a:t>
            </a:r>
            <a:r>
              <a:rPr lang="en-US" dirty="0" smtClean="0"/>
              <a:t> and I am going to talk about a new image representation, the </a:t>
            </a:r>
            <a:r>
              <a:rPr lang="en-US" dirty="0" err="1" smtClean="0"/>
              <a:t>Riesz</a:t>
            </a:r>
            <a:r>
              <a:rPr lang="en-US" dirty="0" smtClean="0"/>
              <a:t> pyramid, that allows for clean,</a:t>
            </a:r>
            <a:r>
              <a:rPr lang="en-US" baseline="0" dirty="0" smtClean="0"/>
              <a:t> </a:t>
            </a:r>
            <a:r>
              <a:rPr lang="en-US" dirty="0" smtClean="0"/>
              <a:t>real-time phase-based motion magnification.</a:t>
            </a:r>
          </a:p>
          <a:p>
            <a:endParaRPr lang="en-US" dirty="0" smtClean="0"/>
          </a:p>
          <a:p>
            <a:r>
              <a:rPr lang="en-US" dirty="0" smtClean="0"/>
              <a:t>Since</a:t>
            </a:r>
            <a:r>
              <a:rPr lang="en-US" baseline="0" dirty="0" smtClean="0"/>
              <a:t> this is the last session, I only talk for about half the time before moving onto a live demonstration of our new motion magnification technique.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2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maintain the advantages of phase-based processing with the added benefit of speed, we introduce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 which allows for phase-based processing without oriented </a:t>
            </a:r>
            <a:r>
              <a:rPr lang="en-US" baseline="0" dirty="0" err="1" smtClean="0"/>
              <a:t>subbands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 can be computed in the primal domain quickly by first computing a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pyramid and then computing its vertical and horizontal derivatives.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only 4 times </a:t>
            </a:r>
            <a:r>
              <a:rPr lang="en-US" baseline="0" dirty="0" err="1" smtClean="0"/>
              <a:t>overcomplete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and it is implemented with compact primal domain filters!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17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*As for actual running times,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 can build and collapse a 960x540 pixel image 13 times faster than the eight orientation CSP.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*Even if we compare to the smallest, two orientation complex steerable pyramid, shown in the </a:t>
            </a:r>
            <a:r>
              <a:rPr lang="en-US" baseline="0" dirty="0" err="1" smtClean="0"/>
              <a:t>borrom</a:t>
            </a:r>
            <a:r>
              <a:rPr lang="en-US" baseline="0" dirty="0" smtClean="0"/>
              <a:t> table,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 is still 3 times faster and less </a:t>
            </a:r>
            <a:r>
              <a:rPr lang="en-US" baseline="0" dirty="0" err="1" smtClean="0"/>
              <a:t>overcomplete</a:t>
            </a:r>
            <a:r>
              <a:rPr lang="en-US" baseline="0" dirty="0" smtClean="0"/>
              <a:t>!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17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remainder</a:t>
            </a:r>
            <a:r>
              <a:rPr lang="en-US" baseline="0" dirty="0" smtClean="0"/>
              <a:t> of the talk, I will briefly review phase-based motion processing in more detail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And then talk about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pyramids and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Before  finally  showing some new cool results and a live demonstration made possible by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6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6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Phase-based motion processing relies on a local version</a:t>
            </a:r>
            <a:r>
              <a:rPr lang="en-US" baseline="0" dirty="0" smtClean="0"/>
              <a:t> of the Fourier Shift Theorem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Consider this image profile.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use the Fourier transform to break the signal into sinusoids, only two of which are shown here.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Fourier shift theorem states that we can shift the signal by modifying the phase of the sinusoids.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904B-934B-401C-A502-FEDADF1683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43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For a complex sinusoid, phase shifting is easy.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We just take the real part, cosine and the imaginary part, sine and use the double angle formula to shift by an arbitrary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40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</a:t>
            </a:r>
            <a:r>
              <a:rPr lang="en-US" baseline="0" dirty="0" smtClean="0"/>
              <a:t> this processing can only handle global motions.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handle local motions, we decompose an image profile into sub-bands, which are local in both space and frequency.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</a:t>
            </a:r>
            <a:r>
              <a:rPr lang="en-US" baseline="0" dirty="0" err="1" smtClean="0"/>
              <a:t>subbands</a:t>
            </a:r>
            <a:r>
              <a:rPr lang="en-US" baseline="0" dirty="0" smtClean="0"/>
              <a:t> are real signals </a:t>
            </a:r>
            <a:r>
              <a:rPr lang="en-US" baseline="0" dirty="0" err="1" smtClean="0"/>
              <a:t>analagous</a:t>
            </a:r>
            <a:r>
              <a:rPr lang="en-US" baseline="0" dirty="0" smtClean="0"/>
              <a:t> to the cosine in a complex sinusoid. The imaginary sine part is missing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back to sinusoids,</a:t>
            </a:r>
            <a:r>
              <a:rPr lang="en-US" baseline="0" dirty="0" smtClean="0"/>
              <a:t> t</a:t>
            </a:r>
            <a:r>
              <a:rPr lang="en-US" dirty="0" smtClean="0"/>
              <a:t>he relationship between cosine and sine is a 90 degree phase shift.</a:t>
            </a:r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the Fourier domain,  both sine and cosine consist of two delta functions at omega and –omega,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Relative to cosine, the positive frequency in sine is shifted 90 degrees forward while the negative frequency is shifted 90 degrees backwards.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46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Hilbert transform specifies this relationship between cosine and sine for general signals.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Positive frequencies are shifted 90 degrees forward and negative frequencies are shifted 90 degrees backwards.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that every cosine in a signal is mapped to sine and vice versa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98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Then, we can take the real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 and using the Hilbert Transform, compute a 90 degrees phase shifted imaginary part forming a quadrature pair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At each pixel, we’ll have a pair of numbers, one real and one imaginary that together form a complex number, that we can phase shift locally.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In this case, we use local phase changes to approximate local translations on the right side of the image profile.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8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Specifically, we are interested in amplifying small</a:t>
            </a:r>
            <a:r>
              <a:rPr lang="en-US" baseline="0" dirty="0" smtClean="0"/>
              <a:t> motions that are all around us, but invisible to the naked human eye.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these videos have lots of tiny invisible motions, but are apparently static.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43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far, we have covered the relationship between phase in </a:t>
            </a:r>
            <a:r>
              <a:rPr lang="en-US" dirty="0" err="1" smtClean="0"/>
              <a:t>subbands</a:t>
            </a:r>
            <a:r>
              <a:rPr lang="en-US" dirty="0" smtClean="0"/>
              <a:t> and local motions in one dimension.</a:t>
            </a:r>
          </a:p>
          <a:p>
            <a:endParaRPr lang="en-US" dirty="0" smtClean="0"/>
          </a:p>
          <a:p>
            <a:r>
              <a:rPr lang="en-US" dirty="0" smtClean="0"/>
              <a:t>We now turn to two dimensions</a:t>
            </a:r>
            <a:r>
              <a:rPr lang="en-US" baseline="0" dirty="0" smtClean="0"/>
              <a:t> and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6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Specifically, there is a problem in applying the Hilbert transform in two dimensions. </a:t>
            </a:r>
          </a:p>
          <a:p>
            <a:endParaRPr lang="en-US" dirty="0" smtClean="0"/>
          </a:p>
          <a:p>
            <a:r>
              <a:rPr lang="en-US" dirty="0" smtClean="0"/>
              <a:t>The Hilbert transform would phase shift one half plane by 90 degrees </a:t>
            </a:r>
            <a:r>
              <a:rPr lang="en-US" baseline="0" dirty="0" smtClean="0"/>
              <a:t>and the other half plane by –90 degrees, but there are many choices of half plane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all choices involve choosing a preferred direction, which is something that images and motions typically do not possess.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39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complex steerable pyramid deals with this by breaking the image in to both scales *</a:t>
            </a:r>
          </a:p>
          <a:p>
            <a:r>
              <a:rPr lang="en-US" i="1" baseline="0" dirty="0" smtClean="0"/>
              <a:t>and at least two orientations.</a:t>
            </a:r>
          </a:p>
          <a:p>
            <a:endParaRPr lang="en-US" i="1" baseline="0" dirty="0" smtClean="0"/>
          </a:p>
          <a:p>
            <a:r>
              <a:rPr lang="en-US" i="0" baseline="0" dirty="0" smtClean="0"/>
              <a:t>Then, we can take the real part of the pyramid *</a:t>
            </a:r>
          </a:p>
          <a:p>
            <a:r>
              <a:rPr lang="en-US" i="0" baseline="0" dirty="0" smtClean="0"/>
              <a:t>and  apply the Hilbert transform in the direction of the </a:t>
            </a:r>
            <a:r>
              <a:rPr lang="en-US" i="0" baseline="0" dirty="0" err="1" smtClean="0"/>
              <a:t>subbands</a:t>
            </a:r>
            <a:r>
              <a:rPr lang="en-US" i="0" baseline="0" dirty="0" smtClean="0"/>
              <a:t> orientation*</a:t>
            </a:r>
          </a:p>
          <a:p>
            <a:r>
              <a:rPr lang="en-US" i="0" baseline="0" dirty="0" smtClean="0"/>
              <a:t>To get the imaginary part of the pyramid</a:t>
            </a:r>
          </a:p>
          <a:p>
            <a:endParaRPr lang="en-US" b="1" i="0" baseline="0" dirty="0" smtClean="0"/>
          </a:p>
          <a:p>
            <a:r>
              <a:rPr lang="en-US" b="0" i="0" baseline="0" dirty="0" smtClean="0"/>
              <a:t>The real and imaginary parts form a complex </a:t>
            </a:r>
            <a:r>
              <a:rPr lang="en-US" b="0" i="0" baseline="0" dirty="0" err="1" smtClean="0"/>
              <a:t>subband</a:t>
            </a:r>
            <a:r>
              <a:rPr lang="en-US" b="0" i="0" baseline="0" dirty="0" smtClean="0"/>
              <a:t> that can be phase shifted as before</a:t>
            </a:r>
          </a:p>
          <a:p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baseline="0" dirty="0" smtClean="0"/>
              <a:t>Even if we use the smallest two orientation complex steerable pyramid, it is not trivial to break up the image into two orientation in a </a:t>
            </a:r>
            <a:r>
              <a:rPr lang="en-US" i="0" baseline="0" dirty="0" err="1" smtClean="0"/>
              <a:t>reconstructable</a:t>
            </a:r>
            <a:r>
              <a:rPr lang="en-US" i="0" baseline="0" dirty="0" smtClean="0"/>
              <a:t> way.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Either, a frequency domain filter is used requiring expensive Fourier transforms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Or large, </a:t>
            </a:r>
            <a:r>
              <a:rPr lang="en-US" i="0" baseline="0" dirty="0" err="1" smtClean="0"/>
              <a:t>nonseparable</a:t>
            </a:r>
            <a:r>
              <a:rPr lang="en-US" i="0" baseline="0" dirty="0" smtClean="0"/>
              <a:t>, expensive primal domain filters are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80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solution is to not break the image into orientations and to avoid using the fundamentally</a:t>
            </a:r>
            <a:r>
              <a:rPr lang="en-US" baseline="0" dirty="0" smtClean="0"/>
              <a:t> 1D Hilbert transform and instead use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transform, it’s 2D generalization, giving a two dimensional notion of phase.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 is a pair of linear filters, the amplitude and phase response of which are show on the bottom.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5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We’ll proceed with the example of a spatially </a:t>
            </a:r>
            <a:r>
              <a:rPr lang="en-US" baseline="0" dirty="0" err="1" smtClean="0"/>
              <a:t>bandpassed</a:t>
            </a:r>
            <a:r>
              <a:rPr lang="en-US" baseline="0" dirty="0" smtClean="0"/>
              <a:t> circle, which we use as a model of a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 with all orientations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 of this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  is a pair of </a:t>
            </a:r>
            <a:r>
              <a:rPr lang="en-US" baseline="0" dirty="0" err="1" smtClean="0"/>
              <a:t>subbands</a:t>
            </a:r>
            <a:r>
              <a:rPr lang="en-US" baseline="0" dirty="0" smtClean="0"/>
              <a:t> that are approximately 90 degrees phase shifted in the x and y directions.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8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key idea is that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 </a:t>
            </a:r>
            <a:r>
              <a:rPr lang="en-US" baseline="0" dirty="0" err="1" smtClean="0"/>
              <a:t>subbands</a:t>
            </a:r>
            <a:r>
              <a:rPr lang="en-US" baseline="0" dirty="0" smtClean="0"/>
              <a:t>, allows us to compute the local dominant orientation at every point *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then compute a 90 degree phase shifted version of the input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 in the direction of that local dominant orientation, ……. rather than choosing a single orientation for every point in the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More details about how this is done are available in the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14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that we have a 90 degree phase shifted version of the input,  we can combine them to form a quadrature pair, that we can phase-shift as before to approximate local translations in direction of the dominant orientation!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71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summary, we briefly go</a:t>
            </a:r>
            <a:r>
              <a:rPr lang="en-US" baseline="0" dirty="0" smtClean="0"/>
              <a:t> through the whole processing pipeline.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take a video and construct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pyramid of it. We perform phase shifting on these different scales independently.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*We’ll continue describing the pipeline with only one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236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each </a:t>
            </a:r>
            <a:r>
              <a:rPr lang="en-US" dirty="0" err="1" smtClean="0"/>
              <a:t>subband</a:t>
            </a:r>
            <a:r>
              <a:rPr lang="en-US" dirty="0" smtClean="0"/>
              <a:t>, we compute the </a:t>
            </a:r>
            <a:r>
              <a:rPr lang="en-US" dirty="0" err="1" smtClean="0"/>
              <a:t>Riesz</a:t>
            </a:r>
            <a:r>
              <a:rPr lang="en-US" dirty="0" smtClean="0"/>
              <a:t> transform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We can use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components to compute the 90 degree phase shifted version of the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 and then compute the phase from the resulting quadrature pair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temporally filter the phase to isolate motions of interest and then </a:t>
            </a:r>
            <a:r>
              <a:rPr lang="en-US" baseline="0" dirty="0" err="1" smtClean="0"/>
              <a:t>denoise</a:t>
            </a:r>
            <a:r>
              <a:rPr lang="en-US" baseline="0" dirty="0" smtClean="0"/>
              <a:t> it spatially to improve SNR.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then, we phase shift the original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 coefficient to form a motion magnified </a:t>
            </a:r>
            <a:r>
              <a:rPr lang="en-US" baseline="0" dirty="0" err="1" smtClean="0"/>
              <a:t>subband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7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seek to visualize the small motions by amplifying them.</a:t>
            </a:r>
          </a:p>
          <a:p>
            <a:endParaRPr lang="en-US" dirty="0" smtClean="0"/>
          </a:p>
          <a:p>
            <a:r>
              <a:rPr lang="en-US" dirty="0" smtClean="0"/>
              <a:t>Now, you can see the baby breathing, the crane swaying and one of the metal column’s modal shapes.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3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I’ll show you some new offline results and then demonstrate our online version of the algorithm.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6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people try to determine the strength of concrete*</a:t>
            </a:r>
          </a:p>
          <a:p>
            <a:r>
              <a:rPr lang="en-US" baseline="0" dirty="0" smtClean="0"/>
              <a:t>, they place it in a device that compresses it.*</a:t>
            </a:r>
          </a:p>
          <a:p>
            <a:endParaRPr lang="en-US" baseline="0" dirty="0" smtClean="0"/>
          </a:p>
          <a:p>
            <a:r>
              <a:rPr lang="en-US" baseline="0" dirty="0" smtClean="0"/>
              <a:t>*We obtained  a high speed video of damaged concrete being compressed.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61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take the original </a:t>
            </a:r>
            <a:r>
              <a:rPr lang="en-US" dirty="0" err="1" smtClean="0"/>
              <a:t>sequenece</a:t>
            </a:r>
            <a:r>
              <a:rPr lang="en-US" dirty="0" smtClean="0"/>
              <a:t>,</a:t>
            </a:r>
            <a:r>
              <a:rPr lang="en-US" baseline="0" dirty="0" smtClean="0"/>
              <a:t> shown on the left,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</a:t>
            </a:r>
            <a:r>
              <a:rPr lang="en-US" baseline="0" dirty="0" smtClean="0"/>
              <a:t> </a:t>
            </a:r>
            <a:r>
              <a:rPr lang="en-US" dirty="0" smtClean="0"/>
              <a:t>motion magnify</a:t>
            </a:r>
            <a:r>
              <a:rPr lang="en-US" baseline="0" dirty="0" smtClean="0"/>
              <a:t> it, shown on the right,  </a:t>
            </a:r>
            <a:r>
              <a:rPr lang="en-US" dirty="0" smtClean="0"/>
              <a:t>to make</a:t>
            </a:r>
            <a:r>
              <a:rPr lang="en-US" baseline="0" dirty="0" smtClean="0"/>
              <a:t> more evident the shearing that occurs as the concrete breaks.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1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missed it, here is only the processed video again.</a:t>
            </a:r>
          </a:p>
          <a:p>
            <a:endParaRPr lang="en-US" dirty="0" smtClean="0"/>
          </a:p>
          <a:p>
            <a:r>
              <a:rPr lang="en-US" dirty="0" smtClean="0"/>
              <a:t>And</a:t>
            </a:r>
            <a:r>
              <a:rPr lang="en-US" baseline="0" dirty="0" smtClean="0"/>
              <a:t> again.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1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another sequence,</a:t>
            </a:r>
            <a:r>
              <a:rPr lang="en-US" baseline="0" dirty="0" smtClean="0"/>
              <a:t> w</a:t>
            </a:r>
            <a:r>
              <a:rPr lang="en-US" dirty="0" smtClean="0"/>
              <a:t>e struck a drumhead and</a:t>
            </a:r>
            <a:r>
              <a:rPr lang="en-US" baseline="0" dirty="0" smtClean="0"/>
              <a:t> recorded the result at 1900 FPS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86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took this video, shown</a:t>
            </a:r>
            <a:r>
              <a:rPr lang="en-US" baseline="0" dirty="0" smtClean="0"/>
              <a:t> on the left, *</a:t>
            </a:r>
          </a:p>
          <a:p>
            <a:r>
              <a:rPr lang="en-US" dirty="0" smtClean="0"/>
              <a:t> and were</a:t>
            </a:r>
            <a:r>
              <a:rPr lang="en-US" baseline="0" dirty="0" smtClean="0"/>
              <a:t> able to separate and amplify several different modes of the drumhead using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 the right is the fundamental mode of the drumhead isolated. You can see the drumhead membrane moving up and down.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88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two more modes o</a:t>
            </a:r>
            <a:r>
              <a:rPr lang="en-US" baseline="0" dirty="0" smtClean="0"/>
              <a:t>f the drumhead.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Circular membranes such as the drumhead have a large number of modal</a:t>
            </a:r>
            <a:r>
              <a:rPr lang="en-US" baseline="0" dirty="0" smtClean="0"/>
              <a:t> shapes </a:t>
            </a:r>
            <a:r>
              <a:rPr lang="en-US" baseline="0" dirty="0" err="1" smtClean="0"/>
              <a:t>occuring</a:t>
            </a:r>
            <a:r>
              <a:rPr lang="en-US" baseline="0" dirty="0" smtClean="0"/>
              <a:t> at nearby temporal frequencies.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81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 are three more modes, two of which we had to amplify 50 times to make visible.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3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</a:t>
            </a:r>
            <a:r>
              <a:rPr lang="en-US" baseline="0" dirty="0" smtClean="0"/>
              <a:t>s sequence, we dropped a metal corner brace on the ground.*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processed video on the right, we amplified the third time derivative of the motions by 500 times. This eliminates motions due to gravity and amplifies everything else.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the corner brace hits the ground, you can see the collision induced vibrations.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476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contributions in this work have been</a:t>
            </a:r>
          </a:p>
          <a:p>
            <a:pPr marL="0" indent="0">
              <a:buFont typeface="Arial" pitchFamily="34" charset="0"/>
              <a:buNone/>
            </a:pPr>
            <a:r>
              <a:rPr lang="en-US" baseline="0" dirty="0" smtClean="0"/>
              <a:t>*A new fast image representation,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pyramid, that is composed of a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pyramid and a fast approximate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tranform</a:t>
            </a: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itchFamily="34" charset="0"/>
              <a:buNone/>
            </a:pPr>
            <a:r>
              <a:rPr lang="en-US" baseline="0" dirty="0" smtClean="0"/>
              <a:t>*Applying 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 for phase-based motion processing</a:t>
            </a:r>
          </a:p>
          <a:p>
            <a:pPr marL="0" indent="0">
              <a:buFont typeface="Arial" pitchFamily="34" charset="0"/>
              <a:buNone/>
            </a:pPr>
            <a:endParaRPr lang="en-US" baseline="0" dirty="0" smtClean="0"/>
          </a:p>
          <a:p>
            <a:pPr marL="0" indent="0">
              <a:buFont typeface="Arial" pitchFamily="34" charset="0"/>
              <a:buNone/>
            </a:pPr>
            <a:r>
              <a:rPr lang="en-US" baseline="0" dirty="0" smtClean="0"/>
              <a:t>*And a </a:t>
            </a:r>
            <a:r>
              <a:rPr lang="en-US" baseline="0" dirty="0" err="1" smtClean="0"/>
              <a:t>realtime</a:t>
            </a:r>
            <a:r>
              <a:rPr lang="en-US" baseline="0" dirty="0" smtClean="0"/>
              <a:t> implementation of motion magnification,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don’t perform explicit motion estimation, which is costly and difficult to do well. Instead, to borrow a term from fluid mechanics,  we focus on “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Eulerian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techniques to amplifying motions,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which basically means that instead of tracking pixels and shifting them explicitly - we only process and manipulate the changes at each pixel in the video independently, over time.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20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we will now demonstrate.</a:t>
            </a:r>
          </a:p>
          <a:p>
            <a:endParaRPr lang="en-US" dirty="0" smtClean="0"/>
          </a:p>
          <a:p>
            <a:r>
              <a:rPr lang="en-US" dirty="0" smtClean="0"/>
              <a:t>There are a lot of vibrations</a:t>
            </a:r>
            <a:r>
              <a:rPr lang="en-US" baseline="0" dirty="0" smtClean="0"/>
              <a:t> in the world, in this very room, that we can’t see because they are too fast and too small.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solve the too fast problem by using the stroboscopic effect.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48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 few more subtle points</a:t>
            </a:r>
            <a:r>
              <a:rPr lang="en-US" baseline="0" dirty="0" smtClean="0"/>
              <a:t> we haven’t discussed.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Rather than use the ideal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 specified in the Fourier domain, we use a fast approximate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 that has a similar amplitude and phase response</a:t>
            </a:r>
          </a:p>
          <a:p>
            <a:r>
              <a:rPr lang="en-US" baseline="0" dirty="0" smtClean="0"/>
              <a:t>To the ideal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transform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is also sign ambiguity in the phase depending on whether the orientation is at angle theta or its antipode </a:t>
            </a:r>
            <a:r>
              <a:rPr lang="en-US" baseline="0" dirty="0" err="1" smtClean="0"/>
              <a:t>theta+pi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We discuss how to resolve this in the paper and provide an alternate formulation using Quaternions that takes care of this problem.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712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 assumes that there is a single orientation at every point and *</a:t>
            </a:r>
          </a:p>
          <a:p>
            <a:r>
              <a:rPr lang="en-US" baseline="0" dirty="0" smtClean="0"/>
              <a:t>may not perform well on complex textures such as this one, *composed of the sum of four oriented sinusoids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85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fact, while the eight orientation complex steerable pyramid is able to almost perfectly amplify the motions,</a:t>
            </a:r>
          </a:p>
          <a:p>
            <a:endParaRPr lang="en-US" baseline="0" dirty="0" smtClean="0"/>
          </a:p>
          <a:p>
            <a:r>
              <a:rPr lang="en-US" baseline="0" dirty="0" smtClean="0"/>
              <a:t>*…the </a:t>
            </a:r>
            <a:r>
              <a:rPr lang="en-US" baseline="0" dirty="0" err="1" smtClean="0"/>
              <a:t>Riesz</a:t>
            </a:r>
            <a:r>
              <a:rPr lang="en-US" baseline="0" dirty="0" smtClean="0"/>
              <a:t> pyramid is not. The two orientation complex steerable pyramid also fails to amplify this sequence perfectly as it is incapable of separating the texture into its component sinusoids.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70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group has recently introduced two </a:t>
            </a:r>
            <a:r>
              <a:rPr lang="en-US" dirty="0" err="1" smtClean="0"/>
              <a:t>Eulerian</a:t>
            </a:r>
            <a:r>
              <a:rPr lang="en-US" baseline="0" dirty="0" smtClean="0"/>
              <a:t> </a:t>
            </a:r>
            <a:r>
              <a:rPr lang="en-US" dirty="0" smtClean="0"/>
              <a:t>methods to amplify these small motions.</a:t>
            </a:r>
          </a:p>
          <a:p>
            <a:endParaRPr lang="en-US" dirty="0" smtClean="0"/>
          </a:p>
          <a:p>
            <a:r>
              <a:rPr lang="en-US" dirty="0" smtClean="0"/>
              <a:t>One works by linearly amplifying</a:t>
            </a:r>
            <a:r>
              <a:rPr lang="en-US" baseline="0" dirty="0" smtClean="0"/>
              <a:t> intensity variations. This method, shown in the middle, is very fast and capable of running in real-time, but suffers from noise amplification* and clipping artifacts*.</a:t>
            </a:r>
          </a:p>
          <a:p>
            <a:endParaRPr lang="en-US" baseline="0" dirty="0" smtClean="0"/>
          </a:p>
          <a:p>
            <a:r>
              <a:rPr lang="en-US" dirty="0" smtClean="0"/>
              <a:t>Last</a:t>
            </a:r>
            <a:r>
              <a:rPr lang="en-US" baseline="0" dirty="0" smtClean="0"/>
              <a:t> year, </a:t>
            </a:r>
            <a:r>
              <a:rPr lang="en-US" dirty="0" smtClean="0"/>
              <a:t>we</a:t>
            </a:r>
            <a:r>
              <a:rPr lang="en-US" baseline="0" dirty="0" smtClean="0"/>
              <a:t> introduced phase-based motion processing, shown on the right, to alleviate these artifacts. It produces a much cleaner video, but takes almost 8 times longer making it difficult to implement in real-time.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42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introduce a new method</a:t>
            </a:r>
            <a:r>
              <a:rPr lang="en-US" baseline="0" dirty="0" smtClean="0"/>
              <a:t> in this talk, now shown on the right that is both fast and clean. It has quality comparable to the phase-based method, but speed similar to the linear method.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In fact, we were able to produce a real-time implementation capable of processing 32 Frames Per Second on a laptop, which we will demonstrate later in this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91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benefits of amplifying phase</a:t>
            </a:r>
            <a:r>
              <a:rPr lang="en-US" baseline="0" dirty="0" smtClean="0"/>
              <a:t> variations over intensity variations are made clear by the example of sinusoids.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Here’s a sinusoid, and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*here’s a slightly shifted copy of it, in which it moved a little bit. We would like to magnify the motions to make them easier to see.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we amplify the intensity difference between them, shown in red, as is done in the linear method by WU et al. 2012, we can increase the sinusoid’s motion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* But as the amplification increases, the sinusoid’s amplitude gets increased resulting in overshoot and undershoot.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53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Phase shifting the sinusoids, shown in green, will result in exact translations. For general images, we can break an image into </a:t>
            </a:r>
            <a:r>
              <a:rPr lang="en-US" baseline="0" dirty="0" err="1" smtClean="0"/>
              <a:t>subbands</a:t>
            </a:r>
            <a:r>
              <a:rPr lang="en-US" baseline="0" dirty="0" smtClean="0"/>
              <a:t> that resemble sinusoids.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However, phase is only defined for one dimensional signals.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34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previously solved this problem by using the complex steerable pyramid, which breaks the image into </a:t>
            </a:r>
            <a:r>
              <a:rPr lang="en-US" dirty="0" err="1" smtClean="0"/>
              <a:t>subbands</a:t>
            </a:r>
            <a:r>
              <a:rPr lang="en-US" dirty="0" smtClean="0"/>
              <a:t> corresponding to different scales</a:t>
            </a:r>
            <a:r>
              <a:rPr lang="en-US" baseline="0" dirty="0" smtClean="0"/>
              <a:t> and </a:t>
            </a:r>
            <a:r>
              <a:rPr lang="en-US" dirty="0" smtClean="0"/>
              <a:t>orientations.</a:t>
            </a:r>
            <a:r>
              <a:rPr lang="en-US" baseline="0" dirty="0" smtClean="0"/>
              <a:t>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That</a:t>
            </a:r>
            <a:r>
              <a:rPr lang="en-US" baseline="0" dirty="0" smtClean="0"/>
              <a:t> is, it uses a fixed set of orientations, denoted by the red arrows, that are essentially 1D.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However, this representation is 21x </a:t>
            </a:r>
            <a:r>
              <a:rPr lang="en-US" baseline="0" dirty="0" err="1" smtClean="0"/>
              <a:t>overcomplete</a:t>
            </a:r>
            <a:r>
              <a:rPr lang="en-US" baseline="0" dirty="0" smtClean="0"/>
              <a:t> and *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Has a costly frequency domain implementation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C091-876D-4AD0-A682-08124E60F5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56FE-0ED8-47EB-8781-C54C64B014DA}" type="datetime1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9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FA1-0227-4676-8725-01D2FB3C2702}" type="datetime1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5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6D0A-6D6C-4396-B972-D5C9069F414C}" type="datetime1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C492-A49C-43F4-A094-55F7E3CFC597}" type="datetime1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6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2AD1-6FF4-4385-B330-DFAFDFECE1F9}" type="datetime1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2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6EF8-C097-4368-A8A8-FB09AEA4D719}" type="datetime1">
              <a:rPr lang="en-US" smtClean="0"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7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3B1-3096-4DA6-B9AA-606EEFD9DDB1}" type="datetime1">
              <a:rPr lang="en-US" smtClean="0"/>
              <a:t>5/16/2014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8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2467-8792-4C2F-A71C-5B1DE3830F23}" type="datetime1">
              <a:rPr lang="en-US" smtClean="0"/>
              <a:t>5/16/2014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998E-24C5-42FF-9A0F-DC3516DBDBE8}" type="datetime1">
              <a:rPr lang="en-US" smtClean="0"/>
              <a:t>5/16/2014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1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27D0-B8D1-4B40-A988-A604AAACFDDE}" type="datetime1">
              <a:rPr lang="en-US" smtClean="0"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8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322D-64F1-4D65-B0AE-8E2D91AAA4A7}" type="datetime1">
              <a:rPr lang="en-US" smtClean="0"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3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6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19150"/>
            <a:ext cx="8229600" cy="377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C44BB-1EE3-45DD-9E67-4D411E340CFB}" type="datetime1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63ABD-E517-4FC3-96F0-98C53ACA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2.png"/><Relationship Id="rId11" Type="http://schemas.openxmlformats.org/officeDocument/2006/relationships/image" Target="../media/image24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file:///C:\Users\user\Desktop\Presentation\1Dphase5.wmv" TargetMode="External"/><Relationship Id="rId13" Type="http://schemas.openxmlformats.org/officeDocument/2006/relationships/image" Target="../media/image53.png"/><Relationship Id="rId26" Type="http://schemas.openxmlformats.org/officeDocument/2006/relationships/image" Target="../media/image450.png"/><Relationship Id="rId3" Type="http://schemas.microsoft.com/office/2007/relationships/media" Target="file:///C:\Users\user\Desktop\Presentation\phaseCircle.wmv" TargetMode="External"/><Relationship Id="rId21" Type="http://schemas.openxmlformats.org/officeDocument/2006/relationships/image" Target="../media/image760.png"/><Relationship Id="rId7" Type="http://schemas.microsoft.com/office/2007/relationships/media" Target="file:///C:\Users\user\Desktop\Presentation\1Dphase5.wmv" TargetMode="External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56.png"/><Relationship Id="rId25" Type="http://schemas.openxmlformats.org/officeDocument/2006/relationships/image" Target="../media/image98.png"/><Relationship Id="rId2" Type="http://schemas.openxmlformats.org/officeDocument/2006/relationships/video" Target="file:///C:\Users\user\Desktop\Presentation\1Dphase6.wmv" TargetMode="External"/><Relationship Id="rId16" Type="http://schemas.openxmlformats.org/officeDocument/2006/relationships/image" Target="../media/image710.png"/><Relationship Id="rId20" Type="http://schemas.openxmlformats.org/officeDocument/2006/relationships/image" Target="../media/image84.png"/><Relationship Id="rId29" Type="http://schemas.openxmlformats.org/officeDocument/2006/relationships/image" Target="../media/image480.png"/><Relationship Id="rId1" Type="http://schemas.microsoft.com/office/2007/relationships/media" Target="file:///C:\Users\user\Desktop\Presentation\1Dphase6.wmv" TargetMode="External"/><Relationship Id="rId6" Type="http://schemas.openxmlformats.org/officeDocument/2006/relationships/video" Target="file:///C:\Users\user\Desktop\Presentation\phaseCircl2.wmv" TargetMode="External"/><Relationship Id="rId11" Type="http://schemas.openxmlformats.org/officeDocument/2006/relationships/slideLayout" Target="../slideLayouts/slideLayout6.xml"/><Relationship Id="rId24" Type="http://schemas.openxmlformats.org/officeDocument/2006/relationships/image" Target="../media/image97.png"/><Relationship Id="rId5" Type="http://schemas.microsoft.com/office/2007/relationships/media" Target="file:///C:\Users\user\Desktop\Presentation\phaseCircl2.wmv" TargetMode="External"/><Relationship Id="rId15" Type="http://schemas.openxmlformats.org/officeDocument/2006/relationships/image" Target="../media/image55.png"/><Relationship Id="rId28" Type="http://schemas.openxmlformats.org/officeDocument/2006/relationships/image" Target="../media/image470.png"/><Relationship Id="rId10" Type="http://schemas.openxmlformats.org/officeDocument/2006/relationships/video" Target="file:///C:\Users\user\Desktop\Presentation\transCircProfile.wmv" TargetMode="External"/><Relationship Id="rId19" Type="http://schemas.openxmlformats.org/officeDocument/2006/relationships/image" Target="../media/image83.png"/><Relationship Id="rId31" Type="http://schemas.openxmlformats.org/officeDocument/2006/relationships/image" Target="../media/image57.png"/><Relationship Id="rId4" Type="http://schemas.openxmlformats.org/officeDocument/2006/relationships/video" Target="file:///C:\Users\user\Desktop\Presentation\phaseCircle.wmv" TargetMode="External"/><Relationship Id="rId9" Type="http://schemas.microsoft.com/office/2007/relationships/media" Target="file:///C:\Users\user\Desktop\Presentation\transCircProfile.wmv" TargetMode="External"/><Relationship Id="rId14" Type="http://schemas.openxmlformats.org/officeDocument/2006/relationships/image" Target="../media/image54.png"/><Relationship Id="rId22" Type="http://schemas.openxmlformats.org/officeDocument/2006/relationships/image" Target="../media/image360.png"/><Relationship Id="rId27" Type="http://schemas.openxmlformats.org/officeDocument/2006/relationships/image" Target="../media/image460.png"/><Relationship Id="rId30" Type="http://schemas.openxmlformats.org/officeDocument/2006/relationships/image" Target="../media/image4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video" Target="file:///C:\Users\user\Desktop\Presentation\phaseShiftVideo.wmv" TargetMode="External"/><Relationship Id="rId1" Type="http://schemas.microsoft.com/office/2007/relationships/media" Target="file:///C:\Users\user\Desktop\Presentation\phaseShiftVideo.wmv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550.png"/><Relationship Id="rId5" Type="http://schemas.openxmlformats.org/officeDocument/2006/relationships/image" Target="../media/image58.png"/><Relationship Id="rId10" Type="http://schemas.openxmlformats.org/officeDocument/2006/relationships/image" Target="../media/image54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581.png"/><Relationship Id="rId5" Type="http://schemas.openxmlformats.org/officeDocument/2006/relationships/image" Target="../media/image63.png"/><Relationship Id="rId10" Type="http://schemas.openxmlformats.org/officeDocument/2006/relationships/image" Target="../media/image630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6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file:///C:\Users\user\Desktop\Presentation\phaseBar.wmv" TargetMode="External"/><Relationship Id="rId7" Type="http://schemas.openxmlformats.org/officeDocument/2006/relationships/image" Target="../media/image71.png"/><Relationship Id="rId2" Type="http://schemas.openxmlformats.org/officeDocument/2006/relationships/video" Target="file:///C:\Users\user\Desktop\Presentation\phaseShiftVideoLocalCirc.wmv" TargetMode="External"/><Relationship Id="rId1" Type="http://schemas.microsoft.com/office/2007/relationships/media" Target="file:///C:\Users\user\Desktop\Presentation\phaseShiftVideoLocalCirc.wmv" TargetMode="Externa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4.png"/><Relationship Id="rId4" Type="http://schemas.openxmlformats.org/officeDocument/2006/relationships/video" Target="file:///C:\Users\user\Desktop\Presentation\phaseBar.wmv" TargetMode="External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file:///C:\Users\user\Desktop\Presentation\column.wmv" TargetMode="External"/><Relationship Id="rId7" Type="http://schemas.openxmlformats.org/officeDocument/2006/relationships/slideLayout" Target="../slideLayouts/slideLayout2.xml"/><Relationship Id="rId2" Type="http://schemas.openxmlformats.org/officeDocument/2006/relationships/video" Target="file:///C:\Users\user\Desktop\Presentation\crane_crop.wmv" TargetMode="External"/><Relationship Id="rId1" Type="http://schemas.microsoft.com/office/2007/relationships/media" Target="file:///C:\Users\user\Desktop\Presentation\crane_crop.wmv" TargetMode="External"/><Relationship Id="rId6" Type="http://schemas.openxmlformats.org/officeDocument/2006/relationships/video" Target="file:///C:\Users\user\Desktop\Presentation\babyblanket_w720.wmv" TargetMode="External"/><Relationship Id="rId11" Type="http://schemas.openxmlformats.org/officeDocument/2006/relationships/image" Target="../media/image5.png"/><Relationship Id="rId5" Type="http://schemas.microsoft.com/office/2007/relationships/media" Target="file:///C:\Users\user\Desktop\Presentation\babyblanket_w720.wmv" TargetMode="External"/><Relationship Id="rId10" Type="http://schemas.openxmlformats.org/officeDocument/2006/relationships/image" Target="../media/image4.png"/><Relationship Id="rId4" Type="http://schemas.openxmlformats.org/officeDocument/2006/relationships/video" Target="file:///C:\Users\user\Desktop\Presentation\column.wmv" TargetMode="Externa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76.png"/><Relationship Id="rId7" Type="http://schemas.openxmlformats.org/officeDocument/2006/relationships/image" Target="../media/image711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740.png"/><Relationship Id="rId4" Type="http://schemas.openxmlformats.org/officeDocument/2006/relationships/image" Target="../media/image77.png"/><Relationship Id="rId9" Type="http://schemas.openxmlformats.org/officeDocument/2006/relationships/image" Target="../media/image73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18" Type="http://schemas.openxmlformats.org/officeDocument/2006/relationships/image" Target="../media/image87.png"/><Relationship Id="rId26" Type="http://schemas.openxmlformats.org/officeDocument/2006/relationships/image" Target="../media/image154.png"/><Relationship Id="rId3" Type="http://schemas.openxmlformats.org/officeDocument/2006/relationships/image" Target="../media/image82.png"/><Relationship Id="rId21" Type="http://schemas.openxmlformats.org/officeDocument/2006/relationships/image" Target="../media/image149.png"/><Relationship Id="rId17" Type="http://schemas.openxmlformats.org/officeDocument/2006/relationships/image" Target="../media/image86.png"/><Relationship Id="rId25" Type="http://schemas.openxmlformats.org/officeDocument/2006/relationships/image" Target="../media/image15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5.png"/><Relationship Id="rId20" Type="http://schemas.openxmlformats.org/officeDocument/2006/relationships/image" Target="../media/image148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152.png"/><Relationship Id="rId15" Type="http://schemas.openxmlformats.org/officeDocument/2006/relationships/image" Target="../media/image77.png"/><Relationship Id="rId23" Type="http://schemas.openxmlformats.org/officeDocument/2006/relationships/image" Target="../media/image151.png"/><Relationship Id="rId28" Type="http://schemas.openxmlformats.org/officeDocument/2006/relationships/image" Target="../media/image88.png"/><Relationship Id="rId19" Type="http://schemas.openxmlformats.org/officeDocument/2006/relationships/image" Target="../media/image147.png"/><Relationship Id="rId14" Type="http://schemas.openxmlformats.org/officeDocument/2006/relationships/image" Target="../media/image144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161.png"/><Relationship Id="rId4" Type="http://schemas.openxmlformats.org/officeDocument/2006/relationships/image" Target="../media/image91.png"/><Relationship Id="rId9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2.png"/><Relationship Id="rId3" Type="http://schemas.openxmlformats.org/officeDocument/2006/relationships/image" Target="../media/image95.png"/><Relationship Id="rId7" Type="http://schemas.openxmlformats.org/officeDocument/2006/relationships/image" Target="../media/image960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79.png"/><Relationship Id="rId5" Type="http://schemas.openxmlformats.org/officeDocument/2006/relationships/image" Target="../media/image940.png"/><Relationship Id="rId10" Type="http://schemas.openxmlformats.org/officeDocument/2006/relationships/image" Target="../media/image77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media" Target="file:///C:\Users\user\Desktop\Presentation\phaseBar.wmv" TargetMode="External"/><Relationship Id="rId7" Type="http://schemas.openxmlformats.org/officeDocument/2006/relationships/image" Target="../media/image114.png"/><Relationship Id="rId2" Type="http://schemas.openxmlformats.org/officeDocument/2006/relationships/video" Target="file:///C:\Users\user\Desktop\Presentation\phaseShift6.wmv" TargetMode="External"/><Relationship Id="rId1" Type="http://schemas.microsoft.com/office/2007/relationships/media" Target="file:///C:\Users\user\Desktop\Presentation\phaseShift6.wmv" TargetMode="External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1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4.png"/><Relationship Id="rId4" Type="http://schemas.openxmlformats.org/officeDocument/2006/relationships/video" Target="file:///C:\Users\user\Desktop\Presentation\phaseBar.wmv" TargetMode="External"/><Relationship Id="rId9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video" Target="file:///C:\Users\user\Desktop\Presentation\original5.wmv" TargetMode="External"/><Relationship Id="rId13" Type="http://schemas.openxmlformats.org/officeDocument/2006/relationships/image" Target="../media/image118.png"/><Relationship Id="rId3" Type="http://schemas.microsoft.com/office/2007/relationships/media" Target="file:///C:\Users\user\Desktop\Presentation\original3.wmv" TargetMode="External"/><Relationship Id="rId7" Type="http://schemas.microsoft.com/office/2007/relationships/media" Target="file:///C:\Users\user\Desktop\Presentation\original5.wmv" TargetMode="External"/><Relationship Id="rId12" Type="http://schemas.openxmlformats.org/officeDocument/2006/relationships/image" Target="../media/image117.png"/><Relationship Id="rId2" Type="http://schemas.openxmlformats.org/officeDocument/2006/relationships/video" Target="file:///C:\Users\user\Desktop\Presentation\column.wmv" TargetMode="External"/><Relationship Id="rId1" Type="http://schemas.microsoft.com/office/2007/relationships/media" Target="file:///C:\Users\user\Desktop\Presentation\column.wmv" TargetMode="External"/><Relationship Id="rId6" Type="http://schemas.openxmlformats.org/officeDocument/2006/relationships/video" Target="file:///C:\Users\user\Desktop\Presentation\original4.wmv" TargetMode="External"/><Relationship Id="rId11" Type="http://schemas.openxmlformats.org/officeDocument/2006/relationships/image" Target="../media/image4.png"/><Relationship Id="rId5" Type="http://schemas.microsoft.com/office/2007/relationships/media" Target="file:///C:\Users\user\Desktop\Presentation\original4.wmv" TargetMode="External"/><Relationship Id="rId10" Type="http://schemas.openxmlformats.org/officeDocument/2006/relationships/notesSlide" Target="../notesSlides/notesSlide28.xml"/><Relationship Id="rId4" Type="http://schemas.openxmlformats.org/officeDocument/2006/relationships/video" Target="file:///C:\Users\user\Desktop\Presentation\original3.wmv" TargetMode="Externa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video" Target="file:///C:\Users\user\Desktop\Presentation\riesz2.wmv" TargetMode="External"/><Relationship Id="rId13" Type="http://schemas.microsoft.com/office/2007/relationships/media" Target="file:///C:\Users\user\Desktop\Presentation\amp.wmv" TargetMode="External"/><Relationship Id="rId18" Type="http://schemas.openxmlformats.org/officeDocument/2006/relationships/video" Target="file:///C:\Users\user\Desktop\Presentation\phase3.wmv" TargetMode="External"/><Relationship Id="rId26" Type="http://schemas.openxmlformats.org/officeDocument/2006/relationships/image" Target="../media/image121.png"/><Relationship Id="rId3" Type="http://schemas.microsoft.com/office/2007/relationships/media" Target="file:///C:\Users\user\Desktop\Presentation\original3.wmv" TargetMode="External"/><Relationship Id="rId21" Type="http://schemas.openxmlformats.org/officeDocument/2006/relationships/slideLayout" Target="../slideLayouts/slideLayout6.xml"/><Relationship Id="rId7" Type="http://schemas.microsoft.com/office/2007/relationships/media" Target="file:///C:\Users\user\Desktop\Presentation\riesz2.wmv" TargetMode="External"/><Relationship Id="rId12" Type="http://schemas.openxmlformats.org/officeDocument/2006/relationships/video" Target="file:///C:\Users\user\Desktop\Presentation\out2b.wmv" TargetMode="External"/><Relationship Id="rId17" Type="http://schemas.microsoft.com/office/2007/relationships/media" Target="file:///C:\Users\user\Desktop\Presentation\phase3.wmv" TargetMode="External"/><Relationship Id="rId25" Type="http://schemas.openxmlformats.org/officeDocument/2006/relationships/image" Target="../media/image120.png"/><Relationship Id="rId2" Type="http://schemas.openxmlformats.org/officeDocument/2006/relationships/video" Target="file:///C:\Users\user\Desktop\Presentation\column.wmv" TargetMode="External"/><Relationship Id="rId16" Type="http://schemas.openxmlformats.org/officeDocument/2006/relationships/video" Target="file:///C:\Users\user\Desktop\Presentation\phase2.wmv" TargetMode="External"/><Relationship Id="rId20" Type="http://schemas.openxmlformats.org/officeDocument/2006/relationships/video" Target="file:///C:\Users\user\Desktop\Presentation\magVid.wmv" TargetMode="External"/><Relationship Id="rId29" Type="http://schemas.openxmlformats.org/officeDocument/2006/relationships/image" Target="../media/image124.png"/><Relationship Id="rId1" Type="http://schemas.microsoft.com/office/2007/relationships/media" Target="file:///C:\Users\user\Desktop\Presentation\column.wmv" TargetMode="External"/><Relationship Id="rId6" Type="http://schemas.openxmlformats.org/officeDocument/2006/relationships/video" Target="file:///C:\Users\user\Desktop\Presentation\riesz1.wmv" TargetMode="External"/><Relationship Id="rId11" Type="http://schemas.microsoft.com/office/2007/relationships/media" Target="file:///C:\Users\user\Desktop\Presentation\out2b.wmv" TargetMode="External"/><Relationship Id="rId24" Type="http://schemas.openxmlformats.org/officeDocument/2006/relationships/image" Target="../media/image117.png"/><Relationship Id="rId32" Type="http://schemas.openxmlformats.org/officeDocument/2006/relationships/image" Target="../media/image127.png"/><Relationship Id="rId5" Type="http://schemas.microsoft.com/office/2007/relationships/media" Target="file:///C:\Users\user\Desktop\Presentation\riesz1.wmv" TargetMode="External"/><Relationship Id="rId15" Type="http://schemas.microsoft.com/office/2007/relationships/media" Target="file:///C:\Users\user\Desktop\Presentation\phase2.wmv" TargetMode="External"/><Relationship Id="rId23" Type="http://schemas.openxmlformats.org/officeDocument/2006/relationships/image" Target="../media/image4.png"/><Relationship Id="rId28" Type="http://schemas.openxmlformats.org/officeDocument/2006/relationships/image" Target="../media/image123.png"/><Relationship Id="rId10" Type="http://schemas.openxmlformats.org/officeDocument/2006/relationships/video" Target="file:///C:\Users\user\Desktop\Presentation\out2a.wmv" TargetMode="External"/><Relationship Id="rId19" Type="http://schemas.microsoft.com/office/2007/relationships/media" Target="file:///C:\Users\user\Desktop\Presentation\magVid.wmv" TargetMode="External"/><Relationship Id="rId31" Type="http://schemas.openxmlformats.org/officeDocument/2006/relationships/image" Target="../media/image126.png"/><Relationship Id="rId4" Type="http://schemas.openxmlformats.org/officeDocument/2006/relationships/video" Target="file:///C:\Users\user\Desktop\Presentation\original3.wmv" TargetMode="External"/><Relationship Id="rId9" Type="http://schemas.microsoft.com/office/2007/relationships/media" Target="file:///C:\Users\user\Desktop\Presentation\out2a.wmv" TargetMode="External"/><Relationship Id="rId14" Type="http://schemas.openxmlformats.org/officeDocument/2006/relationships/video" Target="file:///C:\Users\user\Desktop\Presentation\amp.wmv" TargetMode="External"/><Relationship Id="rId22" Type="http://schemas.openxmlformats.org/officeDocument/2006/relationships/notesSlide" Target="../notesSlides/notesSlide29.xml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file:///C:\Users\user\Desktop\Presentation\column-mode3.wmv" TargetMode="External"/><Relationship Id="rId7" Type="http://schemas.openxmlformats.org/officeDocument/2006/relationships/slideLayout" Target="../slideLayouts/slideLayout6.xml"/><Relationship Id="rId2" Type="http://schemas.openxmlformats.org/officeDocument/2006/relationships/video" Target="file:///C:\Users\user\Desktop\Presentation\crane_crop-processRieszTrial023-regP2.0-regO0.0-octave.wmv" TargetMode="External"/><Relationship Id="rId1" Type="http://schemas.microsoft.com/office/2007/relationships/media" Target="file:///C:\Users\user\Desktop\Presentation\crane_crop-processRieszTrial023-regP2.0-regO0.0-octave.wmv" TargetMode="External"/><Relationship Id="rId6" Type="http://schemas.openxmlformats.org/officeDocument/2006/relationships/video" Target="file:///C:\Users\user\Desktop\Presentation\babyblanket_w720-riesz.wmv" TargetMode="External"/><Relationship Id="rId11" Type="http://schemas.openxmlformats.org/officeDocument/2006/relationships/image" Target="../media/image8.png"/><Relationship Id="rId5" Type="http://schemas.microsoft.com/office/2007/relationships/media" Target="file:///C:\Users\user\Desktop\Presentation\babyblanket_w720-riesz.wmv" TargetMode="External"/><Relationship Id="rId10" Type="http://schemas.openxmlformats.org/officeDocument/2006/relationships/image" Target="../media/image7.png"/><Relationship Id="rId4" Type="http://schemas.openxmlformats.org/officeDocument/2006/relationships/video" Target="file:///C:\Users\user\Desktop\Presentation\column-mode3.wmv" TargetMode="Externa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0.png"/><Relationship Id="rId2" Type="http://schemas.openxmlformats.org/officeDocument/2006/relationships/video" Target="file:///C:\Users\user\Desktop\Presentation\riesz-compare-compression45-lowres-5000FPS-piecewiseLinearAdjust.wmv" TargetMode="External"/><Relationship Id="rId1" Type="http://schemas.microsoft.com/office/2007/relationships/media" Target="file:///C:\Users\user\Desktop\Presentation\riesz-compare-compression45-lowres-5000FPS-piecewiseLinearAdjust.wmv" TargetMode="Externa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user\Desktop\Presentation\riesz-compare-compression45-lowres-5000FPS-piecewiseLinearAdjust.wmv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user\Desktop\Presentation\riesz-compare-compression45-lowres-5000FPS-piecewiseLinearAdjust.wmv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13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Presentation\drum_strike.wmv" TargetMode="External"/><Relationship Id="rId1" Type="http://schemas.microsoft.com/office/2007/relationships/media" Target="file:///C:\Users\user\Desktop\Presentation\drum_strike.wmv" TargetMode="External"/><Relationship Id="rId5" Type="http://schemas.openxmlformats.org/officeDocument/2006/relationships/image" Target="../media/image13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video" Target="NULL" TargetMode="External"/><Relationship Id="rId7" Type="http://schemas.openxmlformats.org/officeDocument/2006/relationships/image" Target="../media/image133.png"/><Relationship Id="rId2" Type="http://schemas.openxmlformats.org/officeDocument/2006/relationships/video" Target="file:///C:\Users\user\Desktop\Presentation\drumMode-M0-N0-theta0.000-omega0.500-nF50.wmv" TargetMode="External"/><Relationship Id="rId1" Type="http://schemas.microsoft.com/office/2007/relationships/media" Target="file:///C:\Users\user\Desktop\Presentation\drumMode-M0-N0-theta0.000-omega0.500-nF50.wmv" TargetMode="Externa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6.xml"/><Relationship Id="rId4" Type="http://schemas.microsoft.com/office/2007/relationships/media" Target="file:///C:\Users\user\Desktop\Presentation\comb-drum01_f6155-7334_w640-processRieszTrial023_motAtten-regP2.0-regO0.0-Mode%201.wmv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3" Type="http://schemas.microsoft.com/office/2007/relationships/media" Target="file:///C:\Users\user\Desktop\Presentation\drumMode-M1-N0-theta0.000-omega0.500-nF50.wmv" TargetMode="External"/><Relationship Id="rId7" Type="http://schemas.openxmlformats.org/officeDocument/2006/relationships/slideLayout" Target="../slideLayouts/slideLayout6.xml"/><Relationship Id="rId2" Type="http://schemas.openxmlformats.org/officeDocument/2006/relationships/video" Target="file:///C:\Users\user\Desktop\Presentation\drumMode-M2-N0-theta-10.000-omega0.500-nF50.wmv" TargetMode="External"/><Relationship Id="rId1" Type="http://schemas.microsoft.com/office/2007/relationships/media" Target="file:///C:\Users\user\Desktop\Presentation\drumMode-M2-N0-theta-10.000-omega0.500-nF50.wmv" TargetMode="External"/><Relationship Id="rId6" Type="http://schemas.openxmlformats.org/officeDocument/2006/relationships/video" Target="file:///C:\Users\user\Desktop\Presentation\modes2and4.wmv" TargetMode="External"/><Relationship Id="rId11" Type="http://schemas.openxmlformats.org/officeDocument/2006/relationships/image" Target="../media/image137.png"/><Relationship Id="rId5" Type="http://schemas.microsoft.com/office/2007/relationships/media" Target="file:///C:\Users\user\Desktop\Presentation\modes2and4.wmv" TargetMode="External"/><Relationship Id="rId10" Type="http://schemas.openxmlformats.org/officeDocument/2006/relationships/image" Target="../media/image136.png"/><Relationship Id="rId4" Type="http://schemas.openxmlformats.org/officeDocument/2006/relationships/video" Target="file:///C:\Users\user\Desktop\Presentation\drumMode-M1-N0-theta0.000-omega0.500-nF50.wmv" TargetMode="External"/><Relationship Id="rId9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user\Desktop\Presentation\modes56and7.wmv" TargetMode="External"/><Relationship Id="rId1" Type="http://schemas.microsoft.com/office/2007/relationships/media" Target="file:///C:\Users\user\Desktop\Presentation\modes56and7.wmv" TargetMode="External"/><Relationship Id="rId5" Type="http://schemas.openxmlformats.org/officeDocument/2006/relationships/image" Target="../media/image138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Presentation\combprocessL.wmv" TargetMode="External"/><Relationship Id="rId1" Type="http://schemas.microsoft.com/office/2007/relationships/media" Target="file:///C:\Users\user\Desktop\Presentation\combprocessL.wmv" TargetMode="External"/><Relationship Id="rId5" Type="http://schemas.openxmlformats.org/officeDocument/2006/relationships/image" Target="../media/image13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video" Target="file:///C:\Users\user\Desktop\Presentation\crane_crop.wmv" TargetMode="External"/><Relationship Id="rId1" Type="http://schemas.microsoft.com/office/2007/relationships/media" Target="file:///C:\Users\user\Desktop\Presentation\crane_crop.wm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62.png"/><Relationship Id="rId3" Type="http://schemas.openxmlformats.org/officeDocument/2006/relationships/image" Target="../media/image145.png"/><Relationship Id="rId7" Type="http://schemas.openxmlformats.org/officeDocument/2006/relationships/image" Target="../media/image168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0" Type="http://schemas.openxmlformats.org/officeDocument/2006/relationships/image" Target="../media/image157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video" Target="file:///C:\Users\user\Desktop\Presentation\component3.wmv" TargetMode="External"/><Relationship Id="rId13" Type="http://schemas.openxmlformats.org/officeDocument/2006/relationships/image" Target="../media/image163.png"/><Relationship Id="rId18" Type="http://schemas.openxmlformats.org/officeDocument/2006/relationships/image" Target="../media/image164.png"/><Relationship Id="rId3" Type="http://schemas.microsoft.com/office/2007/relationships/media" Target="file:///C:\Users\user\Desktop\Presentation\component1.wmv" TargetMode="External"/><Relationship Id="rId21" Type="http://schemas.openxmlformats.org/officeDocument/2006/relationships/image" Target="../media/image171.png"/><Relationship Id="rId7" Type="http://schemas.microsoft.com/office/2007/relationships/media" Target="file:///C:\Users\user\Desktop\Presentation\component3.wmv" TargetMode="External"/><Relationship Id="rId12" Type="http://schemas.openxmlformats.org/officeDocument/2006/relationships/notesSlide" Target="../notesSlides/notesSlide42.xml"/><Relationship Id="rId17" Type="http://schemas.openxmlformats.org/officeDocument/2006/relationships/image" Target="../media/image179.png"/><Relationship Id="rId2" Type="http://schemas.openxmlformats.org/officeDocument/2006/relationships/video" Target="../media/media3.wmv"/><Relationship Id="rId16" Type="http://schemas.openxmlformats.org/officeDocument/2006/relationships/image" Target="../media/image178.png"/><Relationship Id="rId20" Type="http://schemas.openxmlformats.org/officeDocument/2006/relationships/image" Target="../media/image170.png"/><Relationship Id="rId1" Type="http://schemas.microsoft.com/office/2007/relationships/media" Target="../media/media3.wmv"/><Relationship Id="rId6" Type="http://schemas.openxmlformats.org/officeDocument/2006/relationships/video" Target="file:///C:\Users\user\Desktop\Presentation\component2.wmv" TargetMode="External"/><Relationship Id="rId11" Type="http://schemas.openxmlformats.org/officeDocument/2006/relationships/slideLayout" Target="../slideLayouts/slideLayout2.xml"/><Relationship Id="rId5" Type="http://schemas.microsoft.com/office/2007/relationships/media" Target="file:///C:\Users\user\Desktop\Presentation\component2.wmv" TargetMode="External"/><Relationship Id="rId15" Type="http://schemas.openxmlformats.org/officeDocument/2006/relationships/image" Target="../media/image177.png"/><Relationship Id="rId10" Type="http://schemas.openxmlformats.org/officeDocument/2006/relationships/video" Target="file:///C:\Users\user\Desktop\Presentation\component4.wmv" TargetMode="External"/><Relationship Id="rId19" Type="http://schemas.openxmlformats.org/officeDocument/2006/relationships/image" Target="../media/image169.png"/><Relationship Id="rId4" Type="http://schemas.openxmlformats.org/officeDocument/2006/relationships/video" Target="file:///C:\Users\user\Desktop\Presentation\component1.wmv" TargetMode="External"/><Relationship Id="rId9" Type="http://schemas.microsoft.com/office/2007/relationships/media" Target="file:///C:\Users\user\Desktop\Presentation\component4.wmv" TargetMode="External"/><Relationship Id="rId14" Type="http://schemas.openxmlformats.org/officeDocument/2006/relationships/image" Target="../media/image1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microsoft.com/office/2007/relationships/media" Target="../media/media3.wmv"/><Relationship Id="rId7" Type="http://schemas.openxmlformats.org/officeDocument/2006/relationships/image" Target="../media/image172.png"/><Relationship Id="rId2" Type="http://schemas.openxmlformats.org/officeDocument/2006/relationships/video" Target="file:///C:\Users\user\Desktop\Presentation\Sin4_comparison.wmv" TargetMode="External"/><Relationship Id="rId1" Type="http://schemas.microsoft.com/office/2007/relationships/media" Target="file:///C:\Users\user\Desktop\Presentation\Sin4_comparison.wmv" TargetMode="Externa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wm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file:///C:\Users\user\Desktop\Presentation\crane_crop_comparison_full.wmv" TargetMode="External"/><Relationship Id="rId1" Type="http://schemas.microsoft.com/office/2007/relationships/media" Target="file:///C:\Users\user\Desktop\Presentation\crane_crop_comparison_full.wmv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file:///C:\Users\user\Desktop\Presentation\linearAlone.wmv" TargetMode="External"/><Relationship Id="rId7" Type="http://schemas.openxmlformats.org/officeDocument/2006/relationships/image" Target="../media/image18.png"/><Relationship Id="rId2" Type="http://schemas.openxmlformats.org/officeDocument/2006/relationships/video" Target="file:///C:\Users\user\Desktop\Presentation\linearSmall.wmv" TargetMode="External"/><Relationship Id="rId1" Type="http://schemas.microsoft.com/office/2007/relationships/media" Target="file:///C:\Users\user\Desktop\Presentation\linearSmall.wmv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video" Target="file:///C:\Users\user\Desktop\Presentation\linearAlone.wmv" TargetMode="Externa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Presentation\phaseAlone.wmv" TargetMode="External"/><Relationship Id="rId1" Type="http://schemas.microsoft.com/office/2007/relationships/media" Target="file:///C:\Users\user\Desktop\Presentation\phaseAlone.wmv" TargetMode="External"/><Relationship Id="rId6" Type="http://schemas.openxmlformats.org/officeDocument/2006/relationships/image" Target="../media/image121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video" Target="../media/media2.wmv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8763000" cy="1102519"/>
          </a:xfrm>
        </p:spPr>
        <p:txBody>
          <a:bodyPr>
            <a:norm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Pyramids for Fast Phase-Based Video Magnification</a:t>
            </a:r>
            <a:endParaRPr lang="en-US" dirty="0"/>
          </a:p>
        </p:txBody>
      </p:sp>
      <p:pic>
        <p:nvPicPr>
          <p:cNvPr id="4" name="Picture 1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05" y="1"/>
            <a:ext cx="108999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90241"/>
            <a:ext cx="965848" cy="500309"/>
          </a:xfrm>
          <a:prstGeom prst="rect">
            <a:avLst/>
          </a:prstGeom>
        </p:spPr>
      </p:pic>
      <p:sp>
        <p:nvSpPr>
          <p:cNvPr id="7" name="Subtitle 4"/>
          <p:cNvSpPr txBox="1">
            <a:spLocks/>
          </p:cNvSpPr>
          <p:nvPr/>
        </p:nvSpPr>
        <p:spPr>
          <a:xfrm>
            <a:off x="762000" y="3429000"/>
            <a:ext cx="7620000" cy="1085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Neal Wadhwa</a:t>
            </a:r>
            <a:r>
              <a:rPr lang="en-US" b="1" baseline="30000" dirty="0" smtClean="0"/>
              <a:t>1</a:t>
            </a:r>
            <a:r>
              <a:rPr lang="en-US" dirty="0" smtClean="0"/>
              <a:t>        Michael Rubinstein</a:t>
            </a:r>
            <a:r>
              <a:rPr lang="en-US" baseline="30000" dirty="0" smtClean="0"/>
              <a:t>2,1</a:t>
            </a:r>
            <a:r>
              <a:rPr lang="en-US" dirty="0" smtClean="0"/>
              <a:t>          </a:t>
            </a:r>
            <a:r>
              <a:rPr lang="en-US" dirty="0" err="1" smtClean="0"/>
              <a:t>Fredo</a:t>
            </a:r>
            <a:r>
              <a:rPr lang="en-US" dirty="0" smtClean="0"/>
              <a:t> Durand</a:t>
            </a:r>
            <a:r>
              <a:rPr lang="en-US" baseline="30000" dirty="0"/>
              <a:t>1</a:t>
            </a:r>
            <a:r>
              <a:rPr lang="en-US" dirty="0" smtClean="0"/>
              <a:t>          William T. Freeman</a:t>
            </a:r>
            <a:r>
              <a:rPr lang="en-US" baseline="30000" dirty="0"/>
              <a:t>1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30000" dirty="0"/>
              <a:t>1</a:t>
            </a:r>
            <a:r>
              <a:rPr lang="en-US" dirty="0" smtClean="0"/>
              <a:t>MIT Computer Science and Artificial Intelligence Lab (CSAIL)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Microsoft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Two dimensional phase in </a:t>
            </a:r>
            <a:r>
              <a:rPr lang="en-US" i="1" dirty="0" smtClean="0">
                <a:solidFill>
                  <a:srgbClr val="FF0000"/>
                </a:solidFill>
              </a:rPr>
              <a:t>non-oriented</a:t>
            </a:r>
            <a:r>
              <a:rPr lang="en-US" dirty="0" smtClean="0"/>
              <a:t> </a:t>
            </a:r>
            <a:r>
              <a:rPr lang="en-US" dirty="0" err="1" smtClean="0"/>
              <a:t>subbands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99" y="1047750"/>
            <a:ext cx="1333500" cy="133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74" y="2419350"/>
            <a:ext cx="666750" cy="66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09" y="1047750"/>
            <a:ext cx="1352550" cy="133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84" y="2419350"/>
            <a:ext cx="685800" cy="66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24" y="1047750"/>
            <a:ext cx="1333500" cy="1352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99" y="2419350"/>
            <a:ext cx="666750" cy="685800"/>
          </a:xfrm>
          <a:prstGeom prst="rect">
            <a:avLst/>
          </a:prstGeom>
        </p:spPr>
      </p:pic>
      <p:pic>
        <p:nvPicPr>
          <p:cNvPr id="10" name="crane_cro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8029" y="1047750"/>
            <a:ext cx="1257300" cy="12573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283429" y="1628775"/>
            <a:ext cx="3810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50175" y="3028950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Pyramid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46921" y="3035306"/>
            <a:ext cx="1506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r>
              <a:rPr lang="en-US" dirty="0" smtClean="0"/>
              <a:t>-derivative</a:t>
            </a:r>
          </a:p>
          <a:p>
            <a:pPr algn="ctr"/>
            <a:r>
              <a:rPr lang="en-US" dirty="0" err="1" smtClean="0"/>
              <a:t>Laplacian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err="1" smtClean="0"/>
              <a:t>Pyr</a:t>
            </a:r>
            <a:r>
              <a:rPr lang="en-US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938" y="3035306"/>
            <a:ext cx="1506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y</a:t>
            </a:r>
            <a:r>
              <a:rPr lang="en-US" dirty="0" smtClean="0"/>
              <a:t>-derivative</a:t>
            </a:r>
          </a:p>
          <a:p>
            <a:pPr algn="ctr"/>
            <a:r>
              <a:rPr lang="en-US" dirty="0" err="1" smtClean="0"/>
              <a:t>Laplacian</a:t>
            </a:r>
            <a:r>
              <a:rPr lang="en-US" dirty="0" smtClean="0"/>
              <a:t>  </a:t>
            </a:r>
            <a:r>
              <a:rPr lang="en-US" dirty="0" err="1" smtClean="0"/>
              <a:t>Pyr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67180"/>
              </p:ext>
            </p:extLst>
          </p:nvPr>
        </p:nvGraphicFramePr>
        <p:xfrm>
          <a:off x="137160" y="4023360"/>
          <a:ext cx="6870645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438400"/>
                <a:gridCol w="2451045"/>
              </a:tblGrid>
              <a:tr h="3131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Eight Orientation</a:t>
                      </a:r>
                      <a:r>
                        <a:rPr lang="en-US" baseline="0" dirty="0" smtClean="0"/>
                        <a:t> CSP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Riesz</a:t>
                      </a:r>
                      <a:r>
                        <a:rPr lang="en-US" dirty="0" smtClean="0"/>
                        <a:t> Pyramid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Overcompleteness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r>
                        <a:rPr lang="en-US" b="1" baseline="0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Compact</a:t>
                      </a:r>
                      <a:r>
                        <a:rPr lang="en-US" b="1" baseline="0" dirty="0" smtClean="0"/>
                        <a:t>  Linear Filters</a:t>
                      </a:r>
                      <a:endParaRPr lang="en-US" b="1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601475" y="4800600"/>
            <a:ext cx="2256525" cy="28575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62856" y="3943350"/>
            <a:ext cx="6140430" cy="1403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build="p"/>
      <p:bldP spid="12" grpId="0"/>
      <p:bldP spid="13" grpId="0"/>
      <p:bldP spid="14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Pyramid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to build and collapse a 960x540 image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25144"/>
              </p:ext>
            </p:extLst>
          </p:nvPr>
        </p:nvGraphicFramePr>
        <p:xfrm>
          <a:off x="137160" y="4023360"/>
          <a:ext cx="6870645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438400"/>
                <a:gridCol w="2451045"/>
              </a:tblGrid>
              <a:tr h="3131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Eight Orientation</a:t>
                      </a:r>
                      <a:r>
                        <a:rPr lang="en-US" baseline="0" dirty="0" smtClean="0"/>
                        <a:t> CSP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Riesz</a:t>
                      </a:r>
                      <a:r>
                        <a:rPr lang="en-US" dirty="0" smtClean="0"/>
                        <a:t> Pyramid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Overcompleteness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r>
                        <a:rPr lang="en-US" b="1" baseline="0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Compact</a:t>
                      </a:r>
                      <a:r>
                        <a:rPr lang="en-US" b="1" baseline="0" dirty="0" smtClean="0"/>
                        <a:t>  Linear Filters</a:t>
                      </a:r>
                      <a:endParaRPr lang="en-US" b="1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Running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37ms</a:t>
                      </a:r>
                      <a:endParaRPr lang="en-US" b="1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-152400" y="5143500"/>
            <a:ext cx="8305800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115499"/>
              </p:ext>
            </p:extLst>
          </p:nvPr>
        </p:nvGraphicFramePr>
        <p:xfrm>
          <a:off x="137160" y="3333750"/>
          <a:ext cx="6870645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438400"/>
                <a:gridCol w="2451045"/>
              </a:tblGrid>
              <a:tr h="3131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Two Orientation</a:t>
                      </a:r>
                      <a:r>
                        <a:rPr lang="en-US" baseline="0" dirty="0" smtClean="0"/>
                        <a:t> CSP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Riesz</a:t>
                      </a:r>
                      <a:r>
                        <a:rPr lang="en-US" dirty="0" smtClean="0"/>
                        <a:t> Pyramid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Overcompleteness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r>
                        <a:rPr lang="en-US" b="1" baseline="0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Compact</a:t>
                      </a:r>
                      <a:r>
                        <a:rPr lang="en-US" b="1" baseline="0" dirty="0" smtClean="0"/>
                        <a:t>  Linear Filters</a:t>
                      </a:r>
                      <a:endParaRPr lang="en-US" b="1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Running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126ms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37ms</a:t>
                      </a:r>
                      <a:endParaRPr lang="en-US" b="1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-152400" y="1276350"/>
            <a:ext cx="8839200" cy="1752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0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508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5.55112E-17 -0.5166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1" grpId="0" animBg="1"/>
      <p:bldP spid="21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Phase-Based Video Magnification</a:t>
            </a:r>
          </a:p>
          <a:p>
            <a:pPr lvl="1"/>
            <a:r>
              <a:rPr lang="en-US" dirty="0" smtClean="0"/>
              <a:t>Our SIGGRAPH 2013 Paper (</a:t>
            </a:r>
            <a:r>
              <a:rPr lang="en-US" dirty="0" err="1" smtClean="0"/>
              <a:t>Wadhwa</a:t>
            </a:r>
            <a:r>
              <a:rPr lang="en-US" dirty="0" smtClean="0"/>
              <a:t> et al. 2013)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Riesz</a:t>
            </a:r>
            <a:r>
              <a:rPr lang="en-US" dirty="0" smtClean="0"/>
              <a:t> Transform and </a:t>
            </a:r>
            <a:r>
              <a:rPr lang="en-US" dirty="0" err="1" smtClean="0"/>
              <a:t>Riesz</a:t>
            </a:r>
            <a:r>
              <a:rPr lang="en-US" dirty="0" smtClean="0"/>
              <a:t> Pyramid</a:t>
            </a:r>
          </a:p>
          <a:p>
            <a:pPr lvl="1"/>
            <a:r>
              <a:rPr lang="en-US" dirty="0" smtClean="0"/>
              <a:t>This paper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Results and Live Demonstration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38350"/>
            <a:ext cx="1147762" cy="1147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31" y="2033968"/>
            <a:ext cx="1152144" cy="115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20" y="2033968"/>
            <a:ext cx="1152144" cy="1152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714750"/>
            <a:ext cx="1761067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5" y="3716449"/>
            <a:ext cx="1669759" cy="98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b="16636"/>
          <a:stretch/>
        </p:blipFill>
        <p:spPr>
          <a:xfrm>
            <a:off x="7456626" y="590550"/>
            <a:ext cx="1591838" cy="10477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6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Phase-Based Video Magnification</a:t>
            </a:r>
          </a:p>
          <a:p>
            <a:pPr lvl="1"/>
            <a:r>
              <a:rPr lang="en-US" dirty="0" smtClean="0"/>
              <a:t>Our SIGGRAPH 2013 Paper (</a:t>
            </a:r>
            <a:r>
              <a:rPr lang="en-US" dirty="0" err="1" smtClean="0"/>
              <a:t>Wadhwa</a:t>
            </a:r>
            <a:r>
              <a:rPr lang="en-US" dirty="0" smtClean="0"/>
              <a:t> et al. 2013)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Riesz</a:t>
            </a:r>
            <a:r>
              <a:rPr lang="en-US" dirty="0" smtClean="0"/>
              <a:t> Transform and </a:t>
            </a:r>
            <a:r>
              <a:rPr lang="en-US" dirty="0" err="1" smtClean="0"/>
              <a:t>Riesz</a:t>
            </a:r>
            <a:r>
              <a:rPr lang="en-US" dirty="0" smtClean="0"/>
              <a:t> Pyramid</a:t>
            </a:r>
          </a:p>
          <a:p>
            <a:pPr lvl="1"/>
            <a:r>
              <a:rPr lang="en-US" dirty="0" smtClean="0"/>
              <a:t>This paper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Results and Live Demonstration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38350"/>
            <a:ext cx="1147762" cy="1147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31" y="2033968"/>
            <a:ext cx="1152144" cy="115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20" y="2033968"/>
            <a:ext cx="1152144" cy="1152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714750"/>
            <a:ext cx="1761067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5" y="3716449"/>
            <a:ext cx="1669759" cy="98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b="16636"/>
          <a:stretch/>
        </p:blipFill>
        <p:spPr>
          <a:xfrm>
            <a:off x="7456626" y="590550"/>
            <a:ext cx="1591838" cy="1047752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-324307" y="1866900"/>
            <a:ext cx="10363200" cy="3276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>
            <a:off x="629507" y="2139950"/>
            <a:ext cx="0" cy="6640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1Dphase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13"/>
          <a:srcRect t="-826" b="826"/>
          <a:stretch/>
        </p:blipFill>
        <p:spPr>
          <a:xfrm>
            <a:off x="6099048" y="3200400"/>
            <a:ext cx="2537446" cy="1106424"/>
          </a:xfrm>
          <a:prstGeom prst="rect">
            <a:avLst/>
          </a:prstGeom>
        </p:spPr>
      </p:pic>
      <p:pic>
        <p:nvPicPr>
          <p:cNvPr id="8" name="phaseCircl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14"/>
          <a:srcRect t="-854" b="854"/>
          <a:stretch>
            <a:fillRect/>
          </a:stretch>
        </p:blipFill>
        <p:spPr>
          <a:xfrm>
            <a:off x="1901952" y="3995928"/>
            <a:ext cx="987552" cy="1070123"/>
          </a:xfrm>
          <a:prstGeom prst="rect">
            <a:avLst/>
          </a:prstGeom>
        </p:spPr>
      </p:pic>
      <p:pic>
        <p:nvPicPr>
          <p:cNvPr id="11" name="phaseCircl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 rotWithShape="1">
          <a:blip r:embed="rId14"/>
          <a:srcRect t="-854" b="854"/>
          <a:stretch>
            <a:fillRect/>
          </a:stretch>
        </p:blipFill>
        <p:spPr>
          <a:xfrm>
            <a:off x="5175504" y="3995928"/>
            <a:ext cx="987552" cy="1070123"/>
          </a:xfrm>
          <a:prstGeom prst="rect">
            <a:avLst/>
          </a:prstGeom>
        </p:spPr>
      </p:pic>
      <p:pic>
        <p:nvPicPr>
          <p:cNvPr id="9" name="1Dphase5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 rotWithShape="1">
          <a:blip r:embed="rId15"/>
          <a:srcRect b="885"/>
          <a:stretch>
            <a:fillRect/>
          </a:stretch>
        </p:blipFill>
        <p:spPr>
          <a:xfrm>
            <a:off x="2752344" y="3236976"/>
            <a:ext cx="2369681" cy="1024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3034" y="1643484"/>
                <a:ext cx="692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4" y="1643484"/>
                <a:ext cx="692946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1DProfileSmoothTrans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 rotWithShape="1">
          <a:blip r:embed="rId17"/>
          <a:srcRect b="641"/>
          <a:stretch>
            <a:fillRect/>
          </a:stretch>
        </p:blipFill>
        <p:spPr>
          <a:xfrm>
            <a:off x="3931920" y="1216152"/>
            <a:ext cx="3040780" cy="1417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Fourier Shift Theorem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59017" y="3521196"/>
                <a:ext cx="8726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×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017" y="3521196"/>
                <a:ext cx="872675" cy="461665"/>
              </a:xfrm>
              <a:prstGeom prst="rect">
                <a:avLst/>
              </a:prstGeom>
              <a:blipFill rotWithShape="0">
                <a:blip r:embed="rId19"/>
                <a:stretch>
                  <a:fillRect l="-1389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41492" y="3523372"/>
                <a:ext cx="11090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492" y="3523372"/>
                <a:ext cx="1109022" cy="46166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515551" y="3512758"/>
                <a:ext cx="7970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+…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551" y="3512758"/>
                <a:ext cx="797013" cy="461665"/>
              </a:xfrm>
              <a:prstGeom prst="rect">
                <a:avLst/>
              </a:prstGeom>
              <a:blipFill rotWithShape="1">
                <a:blip r:embed="rId21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4800600" y="2619339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-91238" y="2824886"/>
                <a:ext cx="1600854" cy="763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𝜔</m:t>
                          </m:r>
                          <m:r>
                            <a:rPr lang="en-US" sz="1600" i="1">
                              <a:latin typeface="Cambria Math"/>
                            </a:rPr>
                            <m:t>=−∞</m:t>
                          </m:r>
                        </m:sub>
                        <m:sup>
                          <m:r>
                            <a:rPr lang="en-US" sz="1600" i="1">
                              <a:latin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𝜔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𝜔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238" y="2824886"/>
                <a:ext cx="1600854" cy="763671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09189" y="232548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885930" y="4804946"/>
                <a:ext cx="1718588" cy="350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 smtClean="0">
                    <a:solidFill>
                      <a:srgbClr val="FF0000"/>
                    </a:solidFill>
                  </a:rPr>
                  <a:t>Phase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</a:rPr>
                  <a:t>)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930" y="4804946"/>
                <a:ext cx="1718588" cy="350352"/>
              </a:xfrm>
              <a:prstGeom prst="rect">
                <a:avLst/>
              </a:prstGeom>
              <a:blipFill rotWithShape="0">
                <a:blip r:embed="rId24"/>
                <a:stretch>
                  <a:fillRect l="-1773" t="-1724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159414" y="4804946"/>
                <a:ext cx="1718588" cy="350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 smtClean="0">
                    <a:solidFill>
                      <a:srgbClr val="FF0000"/>
                    </a:solidFill>
                  </a:rPr>
                  <a:t>Phase(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</a:rPr>
                  <a:t>)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414" y="4804946"/>
                <a:ext cx="1718588" cy="350352"/>
              </a:xfrm>
              <a:prstGeom prst="rect">
                <a:avLst/>
              </a:prstGeom>
              <a:blipFill rotWithShape="0">
                <a:blip r:embed="rId25"/>
                <a:stretch>
                  <a:fillRect l="-1773" t="-1724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679856" y="4166689"/>
                <a:ext cx="10604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i="1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56" y="4166689"/>
                <a:ext cx="1060483" cy="369332"/>
              </a:xfrm>
              <a:prstGeom prst="rect">
                <a:avLst/>
              </a:prstGeom>
              <a:blipFill rotWithShape="1">
                <a:blip r:embed="rId26"/>
                <a:stretch>
                  <a:fillRect l="-5172" t="-8333" r="-402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156480" y="4195264"/>
                <a:ext cx="10604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i="1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480" y="4195264"/>
                <a:ext cx="1060483" cy="369332"/>
              </a:xfrm>
              <a:prstGeom prst="rect">
                <a:avLst/>
              </a:prstGeom>
              <a:blipFill rotWithShape="1">
                <a:blip r:embed="rId27"/>
                <a:stretch>
                  <a:fillRect l="-5172" t="-8197" r="-40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 rot="16200000">
            <a:off x="2411917" y="3574499"/>
            <a:ext cx="79515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5752937" y="3574499"/>
            <a:ext cx="79515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23782" y="1323305"/>
            <a:ext cx="299258" cy="142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3668003" y="1754753"/>
            <a:ext cx="7951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 rot="5400000">
            <a:off x="5435963" y="1915185"/>
            <a:ext cx="299258" cy="142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235478" y="2420200"/>
                <a:ext cx="1060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i="1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478" y="2420200"/>
                <a:ext cx="1060483" cy="369332"/>
              </a:xfrm>
              <a:prstGeom prst="rect">
                <a:avLst/>
              </a:prstGeom>
              <a:blipFill rotWithShape="1">
                <a:blip r:embed="rId28"/>
                <a:stretch>
                  <a:fillRect l="-5172" t="-8197" r="-40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1789561" y="1495055"/>
            <a:ext cx="0" cy="3400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eft Brace 44"/>
          <p:cNvSpPr/>
          <p:nvPr/>
        </p:nvSpPr>
        <p:spPr>
          <a:xfrm rot="5400000">
            <a:off x="5183501" y="-227770"/>
            <a:ext cx="715529" cy="6705603"/>
          </a:xfrm>
          <a:prstGeom prst="leftBrace">
            <a:avLst>
              <a:gd name="adj1" fmla="val 0"/>
              <a:gd name="adj2" fmla="val 485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645205" y="2787937"/>
            <a:ext cx="473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FFT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355687" y="2593047"/>
                <a:ext cx="1060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687" y="2593047"/>
                <a:ext cx="1060483" cy="369332"/>
              </a:xfrm>
              <a:prstGeom prst="rect">
                <a:avLst/>
              </a:prstGeom>
              <a:blipFill rotWithShape="1">
                <a:blip r:embed="rId29"/>
                <a:stretch>
                  <a:fillRect l="-4598" t="-8197" r="-459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 rot="16200000">
                <a:off x="1482181" y="1720127"/>
                <a:ext cx="1060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482181" y="1720127"/>
                <a:ext cx="1060483" cy="369332"/>
              </a:xfrm>
              <a:prstGeom prst="rect">
                <a:avLst/>
              </a:prstGeom>
              <a:blipFill rotWithShape="1">
                <a:blip r:embed="rId30"/>
                <a:stretch>
                  <a:fillRect l="-8333" t="-4598" r="-26667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99" y="1280894"/>
            <a:ext cx="1309461" cy="1309461"/>
          </a:xfrm>
          <a:prstGeom prst="rect">
            <a:avLst/>
          </a:prstGeom>
        </p:spPr>
      </p:pic>
      <p:cxnSp>
        <p:nvCxnSpPr>
          <p:cNvPr id="34" name="Straight Connector 33"/>
          <p:cNvCxnSpPr>
            <a:endCxn id="33" idx="3"/>
          </p:cNvCxnSpPr>
          <p:nvPr/>
        </p:nvCxnSpPr>
        <p:spPr>
          <a:xfrm>
            <a:off x="2231199" y="1924812"/>
            <a:ext cx="1309461" cy="10813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/>
        </p:nvSpPr>
        <p:spPr>
          <a:xfrm rot="16371635">
            <a:off x="3714444" y="705823"/>
            <a:ext cx="601424" cy="1150143"/>
          </a:xfrm>
          <a:prstGeom prst="arc">
            <a:avLst>
              <a:gd name="adj1" fmla="val 16200000"/>
              <a:gd name="adj2" fmla="val 500642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9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9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9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96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3" grpId="0"/>
      <p:bldP spid="14" grpId="0"/>
      <p:bldP spid="16" grpId="0"/>
      <p:bldP spid="15" grpId="0"/>
      <p:bldP spid="29" grpId="0"/>
      <p:bldP spid="37" grpId="0"/>
      <p:bldP spid="38" grpId="0"/>
      <p:bldP spid="35" grpId="0" animBg="1"/>
      <p:bldP spid="42" grpId="0" animBg="1"/>
      <p:bldP spid="43" grpId="0" animBg="1"/>
      <p:bldP spid="44" grpId="0" animBg="1"/>
      <p:bldP spid="47" grpId="0"/>
      <p:bldP spid="49" grpId="0"/>
      <p:bldP spid="45" grpId="0" animBg="1"/>
      <p:bldP spid="50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3048000"/>
          </a:xfrm>
          <a:prstGeom prst="rect">
            <a:avLst/>
          </a:prstGeom>
        </p:spPr>
      </p:pic>
      <p:pic>
        <p:nvPicPr>
          <p:cNvPr id="20" name="phaseShift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84645"/>
            <a:ext cx="9144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Shifting Complex Sinusoid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381000" y="3562350"/>
            <a:ext cx="11353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95477" y="2006084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19200" y="3877330"/>
                <a:ext cx="15308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cos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⁡(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77330"/>
                <a:ext cx="153086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70043" y="3877330"/>
                <a:ext cx="14811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⁡(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043" y="3877330"/>
                <a:ext cx="148117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44569" y="3890607"/>
                <a:ext cx="22109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FF00"/>
                                  </a:solidFill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2800" b="0" i="1" smtClean="0">
                                  <a:solidFill>
                                    <a:srgbClr val="00FF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rgbClr val="00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00FF00"/>
                                  </a:solidFill>
                                  <a:latin typeface="Cambria Math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569" y="3890607"/>
                <a:ext cx="2210926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403937" y="4400550"/>
                <a:ext cx="37400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937" y="4400550"/>
                <a:ext cx="3740063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179455" y="345093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" y="1103405"/>
            <a:ext cx="2819400" cy="939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775585"/>
            <a:ext cx="3084558" cy="10281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019556"/>
            <a:ext cx="3084558" cy="1028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86817"/>
            <a:ext cx="3084558" cy="102818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877429" y="603878"/>
            <a:ext cx="3473959" cy="4550383"/>
            <a:chOff x="2877429" y="603878"/>
            <a:chExt cx="3473959" cy="4550383"/>
          </a:xfrm>
        </p:grpSpPr>
        <p:sp>
          <p:nvSpPr>
            <p:cNvPr id="5" name="Rectangle 4"/>
            <p:cNvSpPr/>
            <p:nvPr/>
          </p:nvSpPr>
          <p:spPr>
            <a:xfrm>
              <a:off x="3581400" y="666750"/>
              <a:ext cx="1798438" cy="3819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88" y="1749741"/>
              <a:ext cx="2792612" cy="15678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88" y="2920484"/>
              <a:ext cx="3048000" cy="1587446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2877429" y="2653882"/>
              <a:ext cx="385511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581399" y="4507930"/>
              <a:ext cx="18836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Laplacian</a:t>
              </a:r>
              <a:r>
                <a:rPr lang="en-US" dirty="0" smtClean="0"/>
                <a:t> Pyramid</a:t>
              </a:r>
            </a:p>
            <a:p>
              <a:pPr algn="ctr"/>
              <a:r>
                <a:rPr lang="en-US" dirty="0" smtClean="0"/>
                <a:t>Filter Bank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628" y="603878"/>
              <a:ext cx="2640212" cy="13716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 rot="16200000">
            <a:off x="-327571" y="1361875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81528" y="1962150"/>
                <a:ext cx="1060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28" y="1962150"/>
                <a:ext cx="1060483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5172" t="-8333" r="-402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934200" y="4437768"/>
                <a:ext cx="1060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4437768"/>
                <a:ext cx="1060483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5202" t="-8197" r="-462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 rot="16200000">
            <a:off x="5306894" y="1105012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336491" y="2271673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336492" y="3566209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Subbands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05953" y="2456339"/>
            <a:ext cx="600675" cy="72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3" idx="3"/>
          </p:cNvCxnSpPr>
          <p:nvPr/>
        </p:nvCxnSpPr>
        <p:spPr>
          <a:xfrm>
            <a:off x="2805953" y="1573305"/>
            <a:ext cx="60067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Hilbert Transform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66750"/>
            <a:ext cx="4718304" cy="1572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93355" y="1285675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92027" y="20675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43050"/>
            <a:ext cx="4724400" cy="157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149"/>
            <a:ext cx="4724400" cy="157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0270" y="2853034"/>
                <a:ext cx="4491614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70" y="2853034"/>
                <a:ext cx="4491614" cy="89896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553200" y="2933184"/>
                <a:ext cx="1531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933184"/>
                <a:ext cx="1531638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3187" t="-8197" r="-278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 rot="16200000">
            <a:off x="4597809" y="777702"/>
            <a:ext cx="63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4357968" y="2189935"/>
            <a:ext cx="111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Imaginary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0102" y="3847627"/>
                <a:ext cx="4441921" cy="893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02" y="3847627"/>
                <a:ext cx="4441921" cy="89319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3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Hilbert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Transfer function in 1D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" y="2544174"/>
            <a:ext cx="9144000" cy="202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0781" y="4584059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(Hz)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48934" y="3305581"/>
            <a:ext cx="169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Response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687244" y="1276350"/>
                <a:ext cx="4074898" cy="1265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2800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280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&lt;0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2800" i="1">
                                  <a:latin typeface="Cambria Math"/>
                                </a:rPr>
                                <m:t>,  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244" y="1276350"/>
                <a:ext cx="4074898" cy="1265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517629"/>
                <a:ext cx="334387" cy="4583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517629"/>
                <a:ext cx="334387" cy="458395"/>
              </a:xfrm>
              <a:prstGeom prst="rect">
                <a:avLst/>
              </a:prstGeom>
              <a:blipFill rotWithShape="1"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8945" y="3943350"/>
                <a:ext cx="423642" cy="4583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45" y="3943350"/>
                <a:ext cx="423642" cy="458395"/>
              </a:xfrm>
              <a:prstGeom prst="rect">
                <a:avLst/>
              </a:prstGeom>
              <a:blipFill rotWithShape="1"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18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8" grpId="0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3048000"/>
          </a:xfrm>
          <a:prstGeom prst="rect">
            <a:avLst/>
          </a:prstGeom>
        </p:spPr>
      </p:pic>
      <p:pic>
        <p:nvPicPr>
          <p:cNvPr id="9" name="phaseShiftVideoLoc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85800"/>
            <a:ext cx="9144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Hilbert Transform of </a:t>
            </a:r>
            <a:r>
              <a:rPr lang="en-US" dirty="0" err="1" smtClean="0"/>
              <a:t>Subband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95477" y="2006084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381000" y="3562350"/>
            <a:ext cx="11353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79454" y="3425345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43000" y="3639197"/>
            <a:ext cx="14670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Original </a:t>
            </a:r>
          </a:p>
          <a:p>
            <a:r>
              <a:rPr lang="en-US" sz="2800" dirty="0" err="1" smtClean="0">
                <a:solidFill>
                  <a:srgbClr val="0000FF"/>
                </a:solidFill>
              </a:rPr>
              <a:t>Subband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655" y="3639197"/>
            <a:ext cx="1655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Hilbert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Transform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4528" y="3639197"/>
            <a:ext cx="2577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FF00"/>
                </a:solidFill>
              </a:rPr>
              <a:t>Locally Phase </a:t>
            </a:r>
          </a:p>
          <a:p>
            <a:pPr algn="ctr"/>
            <a:r>
              <a:rPr lang="en-US" sz="2800" dirty="0" smtClean="0">
                <a:solidFill>
                  <a:srgbClr val="00FF00"/>
                </a:solidFill>
              </a:rPr>
              <a:t>Shifted </a:t>
            </a:r>
            <a:r>
              <a:rPr lang="en-US" sz="2800" dirty="0" err="1" smtClean="0">
                <a:solidFill>
                  <a:srgbClr val="00FF00"/>
                </a:solidFill>
              </a:rPr>
              <a:t>Subband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22572" y="4807552"/>
            <a:ext cx="167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Quadrature Pair</a:t>
            </a:r>
            <a:endParaRPr lang="en-US" dirty="0"/>
          </a:p>
        </p:txBody>
      </p:sp>
      <p:sp>
        <p:nvSpPr>
          <p:cNvPr id="19" name="Left Brace 18"/>
          <p:cNvSpPr/>
          <p:nvPr/>
        </p:nvSpPr>
        <p:spPr>
          <a:xfrm rot="16200000">
            <a:off x="2801415" y="2894352"/>
            <a:ext cx="340770" cy="3657600"/>
          </a:xfrm>
          <a:prstGeom prst="leftBrace">
            <a:avLst>
              <a:gd name="adj1" fmla="val 0"/>
              <a:gd name="adj2" fmla="val 485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 rot="16200000">
            <a:off x="6896103" y="114299"/>
            <a:ext cx="381000" cy="152400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67400" y="316468"/>
            <a:ext cx="293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Phase Shift Local Region</a:t>
            </a:r>
            <a:endParaRPr lang="en-US" dirty="0"/>
          </a:p>
        </p:txBody>
      </p:sp>
      <p:pic>
        <p:nvPicPr>
          <p:cNvPr id="20" name="phaseBar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2877" y="3450936"/>
            <a:ext cx="815965" cy="94961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311836" y="4400550"/>
            <a:ext cx="1060763" cy="75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0795" y="666750"/>
                <a:ext cx="5435719" cy="5232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Local Phase shift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↔</m:t>
                    </m:r>
                  </m:oMath>
                </a14:m>
                <a:r>
                  <a:rPr lang="en-US" sz="2800" dirty="0" smtClean="0"/>
                  <a:t>Local Translation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95" y="666750"/>
                <a:ext cx="5435719" cy="523220"/>
              </a:xfrm>
              <a:prstGeom prst="rect">
                <a:avLst/>
              </a:prstGeom>
              <a:blipFill rotWithShape="1">
                <a:blip r:embed="rId11"/>
                <a:stretch>
                  <a:fillRect l="-1893" t="-6522" r="-668" b="-2717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26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19" grpId="0" animBg="1"/>
      <p:bldP spid="10" grpId="0" animBg="1"/>
      <p:bldP spid="11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Imperceptible Motions</a:t>
            </a:r>
            <a:endParaRPr lang="en-US" dirty="0"/>
          </a:p>
        </p:txBody>
      </p:sp>
      <p:pic>
        <p:nvPicPr>
          <p:cNvPr id="4" name="crane_crop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1050" y="1276350"/>
            <a:ext cx="3257550" cy="3257550"/>
          </a:xfrm>
        </p:spPr>
      </p:pic>
      <p:pic>
        <p:nvPicPr>
          <p:cNvPr id="5" name="colum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4438" y="514350"/>
            <a:ext cx="844762" cy="4457700"/>
          </a:xfrm>
          <a:prstGeom prst="rect">
            <a:avLst/>
          </a:prstGeom>
        </p:spPr>
      </p:pic>
      <p:pic>
        <p:nvPicPr>
          <p:cNvPr id="7" name="babyblanket_w720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" y="127635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Phase-Based Video Magnification</a:t>
            </a:r>
          </a:p>
          <a:p>
            <a:pPr lvl="1"/>
            <a:r>
              <a:rPr lang="en-US" dirty="0" smtClean="0"/>
              <a:t>Our SIGGRAPH 2013 Paper (</a:t>
            </a:r>
            <a:r>
              <a:rPr lang="en-US" dirty="0" err="1" smtClean="0"/>
              <a:t>Wadhwa</a:t>
            </a:r>
            <a:r>
              <a:rPr lang="en-US" dirty="0" smtClean="0"/>
              <a:t> et al. 2013)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Riesz</a:t>
            </a:r>
            <a:r>
              <a:rPr lang="en-US" dirty="0" smtClean="0"/>
              <a:t> Transform and </a:t>
            </a:r>
            <a:r>
              <a:rPr lang="en-US" dirty="0" err="1" smtClean="0"/>
              <a:t>Riesz</a:t>
            </a:r>
            <a:r>
              <a:rPr lang="en-US" dirty="0" smtClean="0"/>
              <a:t> Pyramid</a:t>
            </a:r>
          </a:p>
          <a:p>
            <a:pPr lvl="1"/>
            <a:r>
              <a:rPr lang="en-US" dirty="0" smtClean="0"/>
              <a:t>This paper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Results and Live Demonstration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38350"/>
            <a:ext cx="1147762" cy="1147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31" y="2033968"/>
            <a:ext cx="1152144" cy="115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20" y="2033968"/>
            <a:ext cx="1152144" cy="1152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714750"/>
            <a:ext cx="1761067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5" y="3716449"/>
            <a:ext cx="1669759" cy="98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b="16636"/>
          <a:stretch/>
        </p:blipFill>
        <p:spPr>
          <a:xfrm>
            <a:off x="7456626" y="590550"/>
            <a:ext cx="1591838" cy="1047752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-3048000" y="590550"/>
            <a:ext cx="12649200" cy="11842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04800" y="3714750"/>
            <a:ext cx="10363200" cy="1295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Hilbert Transform in 2D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Phase shift one half plane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 smtClean="0"/>
                  <a:t>, other half plane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Hilbert transform is not direction invariant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3"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1611168"/>
            <a:ext cx="1911096" cy="1911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20" y="1611168"/>
            <a:ext cx="1911096" cy="1911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44" y="1611168"/>
            <a:ext cx="1911096" cy="1911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82133" y="3486150"/>
                <a:ext cx="16309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33" y="3486150"/>
                <a:ext cx="1630959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985" t="-8333" r="-26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51789" y="3486150"/>
                <a:ext cx="16309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789" y="3486150"/>
                <a:ext cx="1630959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2985" t="-8333" r="-26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77813" y="3486150"/>
                <a:ext cx="16309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813" y="3486150"/>
                <a:ext cx="1630959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3371" t="-8333" r="-26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-176726" y="2371086"/>
                <a:ext cx="1638590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6726" y="2371086"/>
                <a:ext cx="1638590" cy="391261"/>
              </a:xfrm>
              <a:prstGeom prst="rect">
                <a:avLst/>
              </a:prstGeom>
              <a:blipFill rotWithShape="1">
                <a:blip r:embed="rId10"/>
                <a:stretch>
                  <a:fillRect l="-6250" t="-2612" r="-20313" b="-3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855982" y="2000930"/>
                <a:ext cx="578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982" y="2000930"/>
                <a:ext cx="57894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162800" y="2147496"/>
            <a:ext cx="381000" cy="7620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62800" y="2876550"/>
            <a:ext cx="381000" cy="76200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82859" y="2691884"/>
                <a:ext cx="7520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859" y="2691884"/>
                <a:ext cx="752064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97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Steerable Pyramid 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7" y="1209912"/>
            <a:ext cx="2846705" cy="284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 rot="16200000">
                <a:off x="-560288" y="2328202"/>
                <a:ext cx="1664238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60288" y="2328202"/>
                <a:ext cx="1664238" cy="391261"/>
              </a:xfrm>
              <a:prstGeom prst="rect">
                <a:avLst/>
              </a:prstGeom>
              <a:blipFill rotWithShape="1">
                <a:blip r:embed="rId13"/>
                <a:stretch>
                  <a:fillRect l="-6250" t="-1099" r="-18750" b="-2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78200" y="4072711"/>
                <a:ext cx="16566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200" y="4072711"/>
                <a:ext cx="1656607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3309" t="-8197" r="-73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412514" y="2194419"/>
            <a:ext cx="731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Scale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084008" y="2611001"/>
            <a:ext cx="125238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12272" y="3355952"/>
            <a:ext cx="1413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Orientation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 rot="5400000">
            <a:off x="764914" y="1526561"/>
            <a:ext cx="2308078" cy="2449959"/>
          </a:xfrm>
          <a:prstGeom prst="arc">
            <a:avLst>
              <a:gd name="adj1" fmla="val 16200000"/>
              <a:gd name="adj2" fmla="val 2736608"/>
            </a:avLst>
          </a:prstGeom>
          <a:ln w="25400">
            <a:solidFill>
              <a:schemeClr val="bg1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8329" y="4524397"/>
            <a:ext cx="2816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Idealized Complex Transfer Function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30" y="1209912"/>
            <a:ext cx="1355970" cy="13559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08" y="2745385"/>
            <a:ext cx="1355970" cy="13559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751540"/>
            <a:ext cx="1355970" cy="13559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09912"/>
            <a:ext cx="1355970" cy="1355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6200000">
                <a:off x="3120346" y="1717984"/>
                <a:ext cx="1332096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20346" y="1717984"/>
                <a:ext cx="1332096" cy="324769"/>
              </a:xfrm>
              <a:prstGeom prst="rect">
                <a:avLst/>
              </a:prstGeom>
              <a:blipFill rotWithShape="1">
                <a:blip r:embed="rId19"/>
                <a:stretch>
                  <a:fillRect r="-12963" b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 rot="16200000">
                <a:off x="3110360" y="3240424"/>
                <a:ext cx="1332096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10360" y="3240424"/>
                <a:ext cx="1332096" cy="324769"/>
              </a:xfrm>
              <a:prstGeom prst="rect">
                <a:avLst/>
              </a:prstGeom>
              <a:blipFill rotWithShape="1">
                <a:blip r:embed="rId20"/>
                <a:stretch>
                  <a:fillRect r="-15094" b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963761" y="4114265"/>
                <a:ext cx="13260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761" y="4114265"/>
                <a:ext cx="1326004" cy="307777"/>
              </a:xfrm>
              <a:prstGeom prst="rect">
                <a:avLst/>
              </a:prstGeom>
              <a:blipFill rotWithShape="1">
                <a:blip r:embed="rId21"/>
                <a:stretch>
                  <a:fillRect l="-917" t="-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669413" y="4134266"/>
                <a:ext cx="13260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413" y="4134266"/>
                <a:ext cx="1326004" cy="307777"/>
              </a:xfrm>
              <a:prstGeom prst="rect">
                <a:avLst/>
              </a:prstGeom>
              <a:blipFill rotWithShape="1">
                <a:blip r:embed="rId22"/>
                <a:stretch>
                  <a:fillRect l="-917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406383" y="4171950"/>
                <a:ext cx="13260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383" y="4171950"/>
                <a:ext cx="1326004" cy="307777"/>
              </a:xfrm>
              <a:prstGeom prst="rect">
                <a:avLst/>
              </a:prstGeom>
              <a:blipFill rotWithShape="1">
                <a:blip r:embed="rId23"/>
                <a:stretch>
                  <a:fillRect l="-1382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277807" y="1752174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807" y="1752174"/>
                <a:ext cx="402674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85063" y="3244859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063" y="3244859"/>
                <a:ext cx="402674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010400" y="3244859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3244859"/>
                <a:ext cx="410689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995417" y="1752174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417" y="1752174"/>
                <a:ext cx="410689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038600" y="4494157"/>
            <a:ext cx="101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Part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559950" y="4493619"/>
            <a:ext cx="11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Imag</a:t>
            </a:r>
            <a:r>
              <a:rPr lang="en-US" dirty="0" smtClean="0"/>
              <a:t>. Part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418735" y="4524397"/>
            <a:ext cx="182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Hilbert Transform</a:t>
            </a:r>
            <a:endParaRPr lang="en-US" dirty="0"/>
          </a:p>
        </p:txBody>
      </p:sp>
      <p:sp>
        <p:nvSpPr>
          <p:cNvPr id="45" name="Arc 44"/>
          <p:cNvSpPr/>
          <p:nvPr/>
        </p:nvSpPr>
        <p:spPr>
          <a:xfrm rot="5400000">
            <a:off x="2861325" y="2552027"/>
            <a:ext cx="842109" cy="2449959"/>
          </a:xfrm>
          <a:prstGeom prst="arc">
            <a:avLst>
              <a:gd name="adj1" fmla="val 17825223"/>
              <a:gd name="adj2" fmla="val 4819578"/>
            </a:avLst>
          </a:prstGeom>
          <a:ln w="25400">
            <a:solidFill>
              <a:schemeClr val="bg2">
                <a:lumMod val="50000"/>
              </a:schemeClr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 rot="15300000">
            <a:off x="2763502" y="1103297"/>
            <a:ext cx="1701040" cy="1313458"/>
          </a:xfrm>
          <a:prstGeom prst="arc">
            <a:avLst>
              <a:gd name="adj1" fmla="val 16417681"/>
              <a:gd name="adj2" fmla="val 3275173"/>
            </a:avLst>
          </a:prstGeom>
          <a:ln w="25400">
            <a:solidFill>
              <a:schemeClr val="bg2">
                <a:lumMod val="50000"/>
              </a:schemeClr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92" y="1209912"/>
            <a:ext cx="1355970" cy="13559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78" y="2745385"/>
            <a:ext cx="1355970" cy="13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6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Complex </a:t>
            </a:r>
            <a:r>
              <a:rPr lang="en-US" dirty="0"/>
              <a:t>Steerable Pyramid </a:t>
            </a:r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66" y="928709"/>
            <a:ext cx="1123939" cy="112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16" y="914278"/>
            <a:ext cx="1138370" cy="1138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82031"/>
            <a:ext cx="2121408" cy="2121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0571" y="1182506"/>
            <a:ext cx="202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9x9 Oriented Filters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40571" y="2808846"/>
            <a:ext cx="230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17x17 </a:t>
            </a:r>
            <a:r>
              <a:rPr lang="en-US" dirty="0" err="1" smtClean="0"/>
              <a:t>Lowpass</a:t>
            </a:r>
            <a:r>
              <a:rPr lang="en-US" dirty="0" smtClean="0"/>
              <a:t> Filter </a:t>
            </a:r>
          </a:p>
          <a:p>
            <a:r>
              <a:rPr lang="en-US" dirty="0" smtClean="0"/>
              <a:t>(contrast increased)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29399" y="4396519"/>
            <a:ext cx="2590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Simoncelli</a:t>
            </a:r>
            <a:r>
              <a:rPr lang="en-US" sz="1400" dirty="0" smtClean="0"/>
              <a:t> and Freeman 1995]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Karasaridis</a:t>
            </a:r>
            <a:r>
              <a:rPr lang="en-US" sz="1400" dirty="0" smtClean="0"/>
              <a:t> and </a:t>
            </a:r>
            <a:r>
              <a:rPr lang="en-US" sz="1400" dirty="0" err="1" smtClean="0"/>
              <a:t>Simoncelli</a:t>
            </a:r>
            <a:r>
              <a:rPr lang="en-US" sz="1400" dirty="0" smtClean="0"/>
              <a:t> 1996]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9" y="928710"/>
            <a:ext cx="1610842" cy="1610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3239"/>
            <a:ext cx="1600200" cy="16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rot="16200000">
                <a:off x="4447" y="1627613"/>
                <a:ext cx="1332096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47" y="1627613"/>
                <a:ext cx="1332096" cy="324769"/>
              </a:xfrm>
              <a:prstGeom prst="rect">
                <a:avLst/>
              </a:prstGeom>
              <a:blipFill rotWithShape="1">
                <a:blip r:embed="rId8"/>
                <a:stretch>
                  <a:fillRect r="-12963" b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16200000">
                <a:off x="30775" y="3240954"/>
                <a:ext cx="1332096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0775" y="3240954"/>
                <a:ext cx="1332096" cy="324769"/>
              </a:xfrm>
              <a:prstGeom prst="rect">
                <a:avLst/>
              </a:prstGeom>
              <a:blipFill rotWithShape="1">
                <a:blip r:embed="rId9"/>
                <a:stretch>
                  <a:fillRect r="-15094" b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5298" y="4203439"/>
                <a:ext cx="13260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98" y="4203439"/>
                <a:ext cx="1326004" cy="307777"/>
              </a:xfrm>
              <a:prstGeom prst="rect">
                <a:avLst/>
              </a:prstGeom>
              <a:blipFill rotWithShape="1">
                <a:blip r:embed="rId10"/>
                <a:stretch>
                  <a:fillRect l="-1376" t="-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70495" y="47815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7997" y="4550407"/>
            <a:ext cx="268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 Transfer Function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57817" y="4596884"/>
            <a:ext cx="196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Impulse Responses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9809" y="4839376"/>
            <a:ext cx="2373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Portilla</a:t>
            </a:r>
            <a:r>
              <a:rPr lang="en-US" sz="1400" dirty="0" smtClean="0"/>
              <a:t> and </a:t>
            </a:r>
            <a:r>
              <a:rPr lang="en-US" sz="1400" dirty="0" err="1" smtClean="0"/>
              <a:t>Simoncelli</a:t>
            </a:r>
            <a:r>
              <a:rPr lang="en-US" sz="1400" dirty="0" smtClean="0"/>
              <a:t> 2000]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45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Transform </a:t>
            </a:r>
            <a:r>
              <a:rPr lang="en-US" sz="2400" dirty="0"/>
              <a:t>[</a:t>
            </a:r>
            <a:r>
              <a:rPr lang="en-US" sz="2400" dirty="0" err="1"/>
              <a:t>Felbsberg</a:t>
            </a:r>
            <a:r>
              <a:rPr lang="en-US" sz="2400" dirty="0"/>
              <a:t> and </a:t>
            </a:r>
            <a:r>
              <a:rPr lang="en-US" sz="2400" dirty="0" err="1"/>
              <a:t>Sommer</a:t>
            </a:r>
            <a:r>
              <a:rPr lang="en-US" sz="2400" dirty="0"/>
              <a:t> 2001]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1"/>
            <a:ext cx="8229600" cy="1066800"/>
          </a:xfrm>
        </p:spPr>
        <p:txBody>
          <a:bodyPr/>
          <a:lstStyle/>
          <a:p>
            <a:r>
              <a:rPr lang="en-US" dirty="0" smtClean="0"/>
              <a:t>Generalization of </a:t>
            </a:r>
            <a:r>
              <a:rPr lang="en-US" dirty="0"/>
              <a:t>Hilbert </a:t>
            </a:r>
            <a:r>
              <a:rPr lang="en-US" dirty="0" smtClean="0"/>
              <a:t>Transform</a:t>
            </a:r>
          </a:p>
          <a:p>
            <a:r>
              <a:rPr lang="en-US" dirty="0" smtClean="0"/>
              <a:t>Applied to </a:t>
            </a:r>
            <a:r>
              <a:rPr lang="en-US" dirty="0" err="1" smtClean="0"/>
              <a:t>subbands</a:t>
            </a:r>
            <a:r>
              <a:rPr lang="en-US" dirty="0" smtClean="0"/>
              <a:t> at every scale [Unser et al. 2009]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71" y="2438400"/>
            <a:ext cx="1723289" cy="1723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6" y="2428874"/>
            <a:ext cx="1742339" cy="1742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82535" y="4152164"/>
                <a:ext cx="16309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35" y="4152164"/>
                <a:ext cx="1630959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985" t="-8197" r="-26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-166464" y="3104414"/>
                <a:ext cx="1638590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66464" y="3104414"/>
                <a:ext cx="1638590" cy="391261"/>
              </a:xfrm>
              <a:prstGeom prst="rect">
                <a:avLst/>
              </a:prstGeom>
              <a:blipFill rotWithShape="1">
                <a:blip r:embed="rId6"/>
                <a:stretch>
                  <a:fillRect l="-6250" t="-2602" r="-20313" b="-2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268416" y="4152164"/>
                <a:ext cx="16309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416" y="4152164"/>
                <a:ext cx="1630959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985" t="-8197" r="-26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798015" y="1509714"/>
                <a:ext cx="1537409" cy="91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015" y="1509714"/>
                <a:ext cx="1537409" cy="9112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41695" y="1504950"/>
                <a:ext cx="1537409" cy="91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−</m:t>
                      </m:r>
                      <m:r>
                        <a:rPr lang="en-US" i="1" smtClean="0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695" y="1504950"/>
                <a:ext cx="1537409" cy="9112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438400"/>
            <a:ext cx="1713764" cy="1713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19350"/>
            <a:ext cx="1742339" cy="1742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121780" y="4152164"/>
                <a:ext cx="16309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780" y="4152164"/>
                <a:ext cx="1630959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2985" t="-8197" r="-26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84601" y="4152164"/>
                <a:ext cx="16309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601" y="4152164"/>
                <a:ext cx="1630959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3371" t="-8197" r="-262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2093704" y="4725443"/>
            <a:ext cx="103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Riesz</a:t>
            </a:r>
            <a:r>
              <a:rPr lang="en-US" sz="2400" dirty="0" smtClean="0"/>
              <a:t> 1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188712" y="4436129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133284" y="443612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9585" y="4725443"/>
            <a:ext cx="103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Riesz</a:t>
            </a:r>
            <a:r>
              <a:rPr lang="en-US" sz="2400" dirty="0" smtClean="0"/>
              <a:t> 2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5474593" y="4436129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419165" y="443612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 rot="16200000">
                <a:off x="4137717" y="3062065"/>
                <a:ext cx="1638590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37717" y="3062065"/>
                <a:ext cx="1638590" cy="391261"/>
              </a:xfrm>
              <a:prstGeom prst="rect">
                <a:avLst/>
              </a:prstGeom>
              <a:blipFill rotWithShape="1">
                <a:blip r:embed="rId14"/>
                <a:stretch>
                  <a:fillRect l="-6250" t="-2602" r="-20313" b="-2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7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  <p:bldP spid="15" grpId="0"/>
      <p:bldP spid="16" grpId="0"/>
      <p:bldP spid="19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Transform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19150"/>
            <a:ext cx="8229600" cy="377547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62250"/>
            <a:ext cx="1777117" cy="1777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1" y="2734056"/>
            <a:ext cx="1793306" cy="1793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61" y="2730500"/>
            <a:ext cx="1793306" cy="179330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243061" y="3691711"/>
            <a:ext cx="1447800" cy="1137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8717" y="3333750"/>
            <a:ext cx="16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763" y="1794025"/>
                <a:ext cx="1537409" cy="91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763" y="1794025"/>
                <a:ext cx="1537409" cy="9112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766470" y="1794025"/>
                <a:ext cx="1537409" cy="91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−</m:t>
                      </m:r>
                      <m:r>
                        <a:rPr lang="en-US" i="1" smtClean="0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470" y="1794025"/>
                <a:ext cx="1537409" cy="9112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478534" y="456461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dirty="0" err="1" smtClean="0"/>
              <a:t>Subband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26402" y="4564618"/>
            <a:ext cx="8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1403" y="4564618"/>
            <a:ext cx="8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1" y="721614"/>
            <a:ext cx="1773936" cy="1773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05" y="721614"/>
            <a:ext cx="1773936" cy="1773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86856" y="1423916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856" y="1423916"/>
                <a:ext cx="466794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08511" y="3501914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11" y="3501914"/>
                <a:ext cx="410689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30955" y="2419350"/>
            <a:ext cx="70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Circle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0" y="2419350"/>
            <a:ext cx="175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 </a:t>
            </a:r>
            <a:r>
              <a:rPr lang="en-US" dirty="0" err="1" smtClean="0"/>
              <a:t>Bandpass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6" grpId="0"/>
      <p:bldP spid="17" grpId="0"/>
      <p:bldP spid="19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Transform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72" y="2771354"/>
            <a:ext cx="1796167" cy="1793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8576" y="4530613"/>
            <a:ext cx="253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 Orientation</a:t>
            </a:r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94" y="2770519"/>
            <a:ext cx="1793306" cy="179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0514" y="4531624"/>
            <a:ext cx="253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 Degree phase shift</a:t>
            </a:r>
          </a:p>
          <a:p>
            <a:pPr algn="ctr"/>
            <a:r>
              <a:rPr lang="en-US" dirty="0" smtClean="0"/>
              <a:t>(Quadrature Mate)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3" y="680051"/>
            <a:ext cx="1777117" cy="17771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1117" y="2482419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dirty="0" err="1" smtClean="0"/>
              <a:t>Subband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72" y="685741"/>
            <a:ext cx="1793306" cy="17933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94" y="702244"/>
            <a:ext cx="1793306" cy="179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88093" y="2390704"/>
            <a:ext cx="8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19436" y="2401187"/>
            <a:ext cx="8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2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863269" y="1684370"/>
            <a:ext cx="1447800" cy="1137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68925" y="1326409"/>
            <a:ext cx="16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Transform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0395" y="3486150"/>
            <a:ext cx="3675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B0F0"/>
                </a:solidFill>
              </a:rPr>
              <a:t>More Details in Paper!</a:t>
            </a:r>
            <a:endParaRPr lang="en-US" sz="3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1235 L -0.09635 0.28642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1493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-0.41372 -0.1194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59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2" grpId="0"/>
      <p:bldP spid="15" grpId="0"/>
      <p:bldP spid="16" grpId="0"/>
      <p:bldP spid="19" grpId="0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Shifting </a:t>
            </a:r>
            <a:r>
              <a:rPr lang="en-US" dirty="0" err="1" smtClean="0"/>
              <a:t>Riesz</a:t>
            </a:r>
            <a:r>
              <a:rPr lang="en-US" dirty="0" smtClean="0"/>
              <a:t>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Arbitrary phase shifting in local dominant direction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2155052"/>
            <a:ext cx="1796168" cy="1796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" y="2174103"/>
            <a:ext cx="1777117" cy="177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673" y="3976471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dirty="0" err="1" smtClean="0"/>
              <a:t>Subband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19721" y="3982821"/>
            <a:ext cx="181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Quadrature Mate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16162" y="3044625"/>
            <a:ext cx="7620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26585" y="4001871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Shifting </a:t>
            </a:r>
            <a:r>
              <a:rPr lang="en-US" dirty="0" err="1"/>
              <a:t>S</a:t>
            </a:r>
            <a:r>
              <a:rPr lang="en-US" dirty="0" err="1" smtClean="0"/>
              <a:t>ubband</a:t>
            </a:r>
            <a:endParaRPr lang="en-US" dirty="0"/>
          </a:p>
        </p:txBody>
      </p:sp>
      <p:pic>
        <p:nvPicPr>
          <p:cNvPr id="13" name="phaseShif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2155052"/>
            <a:ext cx="1796168" cy="17961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6511" y="4564618"/>
            <a:ext cx="167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Quadrature Pair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2116069" y="2303503"/>
            <a:ext cx="340770" cy="4353430"/>
          </a:xfrm>
          <a:prstGeom prst="leftBrace">
            <a:avLst>
              <a:gd name="adj1" fmla="val 0"/>
              <a:gd name="adj2" fmla="val 4859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haseBar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8030" y="2377789"/>
            <a:ext cx="1145970" cy="13336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24800" y="3711461"/>
            <a:ext cx="1295400" cy="75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140" y="1352550"/>
                <a:ext cx="9069791" cy="5232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Local Phase shift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↔</m:t>
                    </m:r>
                  </m:oMath>
                </a14:m>
                <a:r>
                  <a:rPr lang="en-US" sz="2800" dirty="0" smtClean="0"/>
                  <a:t>Local Translation in Dominant Orientation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" y="1352550"/>
                <a:ext cx="9069791" cy="523220"/>
              </a:xfrm>
              <a:prstGeom prst="rect">
                <a:avLst/>
              </a:prstGeom>
              <a:blipFill rotWithShape="0">
                <a:blip r:embed="rId11"/>
                <a:stretch>
                  <a:fillRect l="-1206" t="-7609" b="-2717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9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Processing with </a:t>
            </a:r>
            <a:r>
              <a:rPr lang="en-US" dirty="0" err="1"/>
              <a:t>Riesz</a:t>
            </a:r>
            <a:r>
              <a:rPr lang="en-US" dirty="0"/>
              <a:t> Pyramid</a:t>
            </a:r>
          </a:p>
        </p:txBody>
      </p:sp>
      <p:pic>
        <p:nvPicPr>
          <p:cNvPr id="3" name="colum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85800"/>
            <a:ext cx="761730" cy="4019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571750"/>
            <a:ext cx="762000" cy="762000"/>
          </a:xfrm>
          <a:prstGeom prst="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682109" y="2510909"/>
            <a:ext cx="401955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762000" y="2952750"/>
            <a:ext cx="381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8" idx="1"/>
          </p:cNvCxnSpPr>
          <p:nvPr/>
        </p:nvCxnSpPr>
        <p:spPr>
          <a:xfrm>
            <a:off x="1512333" y="1262962"/>
            <a:ext cx="525606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riginal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37939" y="761818"/>
            <a:ext cx="1002289" cy="10022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98" y="4693411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sz="1600" dirty="0"/>
          </a:p>
        </p:txBody>
      </p:sp>
      <p:pic>
        <p:nvPicPr>
          <p:cNvPr id="15" name="original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3736" y="2414747"/>
            <a:ext cx="770694" cy="770694"/>
          </a:xfrm>
          <a:prstGeom prst="rect">
            <a:avLst/>
          </a:prstGeom>
        </p:spPr>
      </p:pic>
      <p:pic>
        <p:nvPicPr>
          <p:cNvPr id="16" name="original5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47499" y="3713194"/>
            <a:ext cx="583168" cy="58316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512333" y="2809618"/>
            <a:ext cx="641403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512333" y="4004778"/>
            <a:ext cx="735166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6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Arrow Connector 62"/>
          <p:cNvCxnSpPr/>
          <p:nvPr/>
        </p:nvCxnSpPr>
        <p:spPr>
          <a:xfrm>
            <a:off x="5208062" y="1264740"/>
            <a:ext cx="201569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Motion Processing with </a:t>
            </a:r>
            <a:r>
              <a:rPr lang="en-US" dirty="0" err="1" smtClean="0"/>
              <a:t>Riesz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4" name="colum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0" y="685800"/>
            <a:ext cx="761730" cy="4019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71750"/>
            <a:ext cx="762000" cy="762000"/>
          </a:xfrm>
          <a:prstGeom prst="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682109" y="2510909"/>
            <a:ext cx="401955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762000" y="2952750"/>
            <a:ext cx="381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12" idx="1"/>
          </p:cNvCxnSpPr>
          <p:nvPr/>
        </p:nvCxnSpPr>
        <p:spPr>
          <a:xfrm>
            <a:off x="1512333" y="1262962"/>
            <a:ext cx="525606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riginal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037939" y="761818"/>
            <a:ext cx="1002289" cy="1002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913" y="1957273"/>
            <a:ext cx="165539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Transform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48608" y="1764107"/>
            <a:ext cx="0" cy="1702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riesz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047464" y="2484743"/>
            <a:ext cx="1002289" cy="1002289"/>
          </a:xfrm>
          <a:prstGeom prst="rect">
            <a:avLst/>
          </a:prstGeom>
        </p:spPr>
      </p:pic>
      <p:pic>
        <p:nvPicPr>
          <p:cNvPr id="18" name="riesz2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037939" y="3562350"/>
            <a:ext cx="1010061" cy="101006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598" y="4693411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828123" y="457030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Level of </a:t>
            </a:r>
            <a:r>
              <a:rPr lang="en-US" sz="1600" dirty="0" err="1" smtClean="0"/>
              <a:t>Riesz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Pyramid</a:t>
            </a:r>
            <a:endParaRPr lang="en-US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549447" y="2326605"/>
            <a:ext cx="0" cy="1702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1756291" y="2492591"/>
            <a:ext cx="401955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Quadrature Pair and Phase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040228" y="1247557"/>
            <a:ext cx="525606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055793" y="2964971"/>
            <a:ext cx="525606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55793" y="4067379"/>
            <a:ext cx="525606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ut2a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75760" y="2482967"/>
            <a:ext cx="1005840" cy="1005840"/>
          </a:xfrm>
          <a:prstGeom prst="rect">
            <a:avLst/>
          </a:prstGeom>
        </p:spPr>
      </p:pic>
      <p:pic>
        <p:nvPicPr>
          <p:cNvPr id="36" name="out2b.avi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75760" y="3562350"/>
            <a:ext cx="1005840" cy="1005840"/>
          </a:xfrm>
          <a:prstGeom prst="rect">
            <a:avLst/>
          </a:prstGeom>
        </p:spPr>
      </p:pic>
      <p:pic>
        <p:nvPicPr>
          <p:cNvPr id="37" name="amp.avi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link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175760" y="761818"/>
            <a:ext cx="1005840" cy="1005840"/>
          </a:xfrm>
          <a:prstGeom prst="rect">
            <a:avLst/>
          </a:prstGeom>
        </p:spPr>
      </p:pic>
      <p:pic>
        <p:nvPicPr>
          <p:cNvPr id="38" name="phase2.avi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link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92177" y="2482967"/>
            <a:ext cx="1005840" cy="1005840"/>
          </a:xfrm>
          <a:prstGeom prst="rect">
            <a:avLst/>
          </a:prstGeom>
        </p:spPr>
      </p:pic>
      <p:pic>
        <p:nvPicPr>
          <p:cNvPr id="39" name="phase3.avi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link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2177" y="3562350"/>
            <a:ext cx="1005840" cy="10058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3571875" y="2478189"/>
            <a:ext cx="401955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Spatio</a:t>
            </a:r>
            <a:r>
              <a:rPr lang="en-US" dirty="0" smtClean="0"/>
              <a:t>-temporal Filtering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5398651" y="2478189"/>
            <a:ext cx="401955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Amplification and Phase-Shifting</a:t>
            </a:r>
            <a:endParaRPr lang="en-US" dirty="0"/>
          </a:p>
        </p:txBody>
      </p:sp>
      <p:pic>
        <p:nvPicPr>
          <p:cNvPr id="42" name="magVid.avi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757160" y="761818"/>
            <a:ext cx="1005840" cy="100584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V="1">
            <a:off x="3950732" y="2961737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963710" y="4067379"/>
            <a:ext cx="22709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957162" y="1247557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181600" y="2961737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181600" y="4067379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70125" y="4067380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767149" y="2961738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998732" y="4067381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6998732" y="2976568"/>
            <a:ext cx="22502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108081" y="4570301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Amplitude </a:t>
            </a:r>
          </a:p>
          <a:p>
            <a:r>
              <a:rPr lang="en-US" sz="1600" dirty="0" smtClean="0"/>
              <a:t>and Phase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6084600" y="4572411"/>
            <a:ext cx="820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Filtered</a:t>
            </a:r>
          </a:p>
          <a:p>
            <a:pPr algn="ctr"/>
            <a:r>
              <a:rPr lang="en-US" sz="1600" dirty="0" smtClean="0"/>
              <a:t>Phase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7543800" y="4570301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Motion Magnified </a:t>
            </a:r>
          </a:p>
          <a:p>
            <a:pPr algn="ctr"/>
            <a:r>
              <a:rPr lang="en-US" sz="1600" dirty="0" err="1" smtClean="0"/>
              <a:t>Subband</a:t>
            </a:r>
            <a:endParaRPr lang="en-US" sz="1600" dirty="0"/>
          </a:p>
        </p:txBody>
      </p:sp>
      <p:cxnSp>
        <p:nvCxnSpPr>
          <p:cNvPr id="60" name="Straight Arrow Connector 59"/>
          <p:cNvCxnSpPr>
            <a:endCxn id="42" idx="1"/>
          </p:cNvCxnSpPr>
          <p:nvPr/>
        </p:nvCxnSpPr>
        <p:spPr>
          <a:xfrm flipV="1">
            <a:off x="7593093" y="1264738"/>
            <a:ext cx="164067" cy="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8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9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9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9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9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49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43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4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45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vol="80000">
                <p:cTn id="146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video>
              <p:cMediaNode vol="80000">
                <p:cTn id="147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148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80000">
                <p:cTn id="149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150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3" grpId="0" animBg="1"/>
      <p:bldP spid="29" grpId="0"/>
      <p:bldP spid="31" grpId="0" animBg="1"/>
      <p:bldP spid="40" grpId="0" animBg="1"/>
      <p:bldP spid="41" grpId="0" animBg="1"/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Magnified</a:t>
            </a:r>
            <a:r>
              <a:rPr lang="en-US" dirty="0" smtClean="0"/>
              <a:t> Imperceptible Motion</a:t>
            </a:r>
            <a:endParaRPr lang="en-US" dirty="0"/>
          </a:p>
        </p:txBody>
      </p:sp>
      <p:pic>
        <p:nvPicPr>
          <p:cNvPr id="4" name="crane_crop-processRieszTrial023-regP2.0-regO0.0-octa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0288" y="1280160"/>
            <a:ext cx="3255264" cy="3255264"/>
          </a:xfrm>
          <a:prstGeom prst="rect">
            <a:avLst/>
          </a:prstGeom>
        </p:spPr>
      </p:pic>
      <p:pic>
        <p:nvPicPr>
          <p:cNvPr id="5" name="column-mode3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1856" y="512064"/>
            <a:ext cx="845628" cy="4462272"/>
          </a:xfrm>
          <a:prstGeom prst="rect">
            <a:avLst/>
          </a:prstGeom>
        </p:spPr>
      </p:pic>
      <p:pic>
        <p:nvPicPr>
          <p:cNvPr id="3" name="babyblanket_w720-riesz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448" y="1280160"/>
            <a:ext cx="4340352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Phase-Based Video Magnification</a:t>
            </a:r>
          </a:p>
          <a:p>
            <a:pPr lvl="1"/>
            <a:r>
              <a:rPr lang="en-US" dirty="0" smtClean="0"/>
              <a:t>Our SIGGRAPH 2013 Paper (</a:t>
            </a:r>
            <a:r>
              <a:rPr lang="en-US" dirty="0" err="1" smtClean="0"/>
              <a:t>Wadhwa</a:t>
            </a:r>
            <a:r>
              <a:rPr lang="en-US" dirty="0" smtClean="0"/>
              <a:t> et al. 2013)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Riesz</a:t>
            </a:r>
            <a:r>
              <a:rPr lang="en-US" dirty="0" smtClean="0"/>
              <a:t> Transform and </a:t>
            </a:r>
            <a:r>
              <a:rPr lang="en-US" dirty="0" err="1" smtClean="0"/>
              <a:t>Riesz</a:t>
            </a:r>
            <a:r>
              <a:rPr lang="en-US" dirty="0" smtClean="0"/>
              <a:t> Pyramid</a:t>
            </a:r>
          </a:p>
          <a:p>
            <a:pPr lvl="1"/>
            <a:r>
              <a:rPr lang="en-US" dirty="0" smtClean="0"/>
              <a:t>This paper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Results and Live Demonstration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38350"/>
            <a:ext cx="1147762" cy="1147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31" y="2033968"/>
            <a:ext cx="1152144" cy="115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20" y="2033968"/>
            <a:ext cx="1152144" cy="1152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714750"/>
            <a:ext cx="1761067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5" y="3716449"/>
            <a:ext cx="1669759" cy="98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b="16636"/>
          <a:stretch/>
        </p:blipFill>
        <p:spPr>
          <a:xfrm>
            <a:off x="7456626" y="590550"/>
            <a:ext cx="1591838" cy="1047752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-304800" y="590550"/>
            <a:ext cx="10363200" cy="26134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Concrete Compression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-9174" r="28542" b="9174"/>
          <a:stretch/>
        </p:blipFill>
        <p:spPr>
          <a:xfrm>
            <a:off x="4318955" y="365760"/>
            <a:ext cx="3037517" cy="4110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9519" y="2107497"/>
            <a:ext cx="158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Concrete block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79798" y="558284"/>
            <a:ext cx="13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Compressor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6400800" y="742950"/>
            <a:ext cx="1278998" cy="1846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943600" y="2266950"/>
            <a:ext cx="1591342" cy="252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942">
            <a:off x="214374" y="2620270"/>
            <a:ext cx="2334970" cy="24629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4000" y="1885950"/>
            <a:ext cx="457200" cy="425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590800" y="1885950"/>
            <a:ext cx="274320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590800" y="2305878"/>
            <a:ext cx="2760428" cy="13326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590800" y="1885950"/>
            <a:ext cx="3200400" cy="16842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590800" y="2311275"/>
            <a:ext cx="3200400" cy="14186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riesz-compare-compression45-lowres-5000FPS-piecewiseLinearAdju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l="-2" r="50378"/>
          <a:stretch>
            <a:fillRect/>
          </a:stretch>
        </p:blipFill>
        <p:spPr>
          <a:xfrm>
            <a:off x="681771" y="974204"/>
            <a:ext cx="1400175" cy="1445146"/>
          </a:xfrm>
          <a:prstGeom prst="rect">
            <a:avLst/>
          </a:prstGeom>
        </p:spPr>
      </p:pic>
      <p:sp>
        <p:nvSpPr>
          <p:cNvPr id="29" name="Arc 28"/>
          <p:cNvSpPr/>
          <p:nvPr/>
        </p:nvSpPr>
        <p:spPr>
          <a:xfrm>
            <a:off x="152400" y="1611406"/>
            <a:ext cx="762000" cy="2133600"/>
          </a:xfrm>
          <a:prstGeom prst="arc">
            <a:avLst>
              <a:gd name="adj1" fmla="val 6873245"/>
              <a:gd name="adj2" fmla="val 16416460"/>
            </a:avLst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30254" y="4705350"/>
            <a:ext cx="715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 courtesy of Stephen Morgan and Prof. Herbert Einstein, MIT CEE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6" grpId="0"/>
      <p:bldP spid="7" grpId="0"/>
      <p:bldP spid="16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Concrete Compression</a:t>
            </a:r>
            <a:endParaRPr lang="en-US" dirty="0"/>
          </a:p>
        </p:txBody>
      </p:sp>
      <p:pic>
        <p:nvPicPr>
          <p:cNvPr id="4" name="riesz-compare-compression45-lowres-5000FPS-piecewiseLinearAdjust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19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819150"/>
            <a:ext cx="7370763" cy="3775075"/>
          </a:xfrm>
        </p:spPr>
      </p:pic>
      <p:sp>
        <p:nvSpPr>
          <p:cNvPr id="6" name="TextBox 5"/>
          <p:cNvSpPr txBox="1"/>
          <p:nvPr/>
        </p:nvSpPr>
        <p:spPr>
          <a:xfrm>
            <a:off x="1676400" y="4598432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(5000 FPS)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4598432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X15 (20-100 Hz)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48200" y="514350"/>
            <a:ext cx="40386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Concrete Compression</a:t>
            </a:r>
            <a:endParaRPr lang="en-US" dirty="0"/>
          </a:p>
        </p:txBody>
      </p:sp>
      <p:pic>
        <p:nvPicPr>
          <p:cNvPr id="4" name="riesz-compare-compression45-lowres-5000FPS-piecewiseLinearAdjust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2091" end="39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819150"/>
            <a:ext cx="7370763" cy="3775075"/>
          </a:xfrm>
        </p:spPr>
      </p:pic>
      <p:sp>
        <p:nvSpPr>
          <p:cNvPr id="7" name="TextBox 6"/>
          <p:cNvSpPr txBox="1"/>
          <p:nvPr/>
        </p:nvSpPr>
        <p:spPr>
          <a:xfrm>
            <a:off x="3733469" y="4594225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X15 (20-100 Hz)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981200" y="742950"/>
            <a:ext cx="4675981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7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Drum</a:t>
            </a:r>
            <a:endParaRPr lang="en-US" dirty="0"/>
          </a:p>
        </p:txBody>
      </p:sp>
      <p:pic>
        <p:nvPicPr>
          <p:cNvPr id="7" name="drum_strik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025" y="819150"/>
            <a:ext cx="6711950" cy="3775075"/>
          </a:xfrm>
        </p:spPr>
      </p:pic>
    </p:spTree>
    <p:extLst>
      <p:ext uri="{BB962C8B-B14F-4D97-AF65-F5344CB8AC3E}">
        <p14:creationId xmlns:p14="http://schemas.microsoft.com/office/powerpoint/2010/main" val="16726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umMode-M0-N0-theta0.000-omega0.500-nF5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200" y="3150979"/>
            <a:ext cx="2202697" cy="2316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511296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(1900 FPS)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3511296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x10 (28-32Hz)</a:t>
            </a:r>
            <a:endParaRPr lang="en-US" dirty="0"/>
          </a:p>
        </p:txBody>
      </p:sp>
      <p:pic>
        <p:nvPicPr>
          <p:cNvPr id="3" name="comb-drum01_f6155-7334_w640-processRieszTrial023_motAtten-regP2.0-regO0.0-Mode 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>
                  <p14:trim end="9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50976"/>
            <a:ext cx="9144000" cy="256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742950"/>
            <a:ext cx="5029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rumMode-M2-N0-theta-10.000-omega0.500-nF5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31152" y="3154680"/>
            <a:ext cx="2199902" cy="2313432"/>
          </a:xfrm>
          <a:prstGeom prst="rect">
            <a:avLst/>
          </a:prstGeom>
        </p:spPr>
      </p:pic>
      <p:pic>
        <p:nvPicPr>
          <p:cNvPr id="3" name="drumMode-M1-N0-theta0.000-omega0.500-nF5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41766" y="3154680"/>
            <a:ext cx="2199902" cy="2313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Drum</a:t>
            </a:r>
            <a:endParaRPr lang="en-US" dirty="0"/>
          </a:p>
        </p:txBody>
      </p:sp>
      <p:pic>
        <p:nvPicPr>
          <p:cNvPr id="7" name="comb-drum01_f6155-7334_w640-processRieszTrial023_motAtten-regP2.0-regO0.0-Mode 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948959"/>
            <a:ext cx="9144000" cy="256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7561" y="3514359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x10 (74-78Hz)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2130" y="3514359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x10 (112-118Hz)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Drumhead Modes</a:t>
            </a:r>
            <a:endParaRPr lang="en-US" dirty="0"/>
          </a:p>
        </p:txBody>
      </p:sp>
      <p:pic>
        <p:nvPicPr>
          <p:cNvPr id="3" name="modes56and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85" y="1581150"/>
            <a:ext cx="9144000" cy="1695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276600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X20 (140-146Hz)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3276600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X50 (185-195Hz)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3267573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X50 (221-231Hz)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Falling Metal Corner Brace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357711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(10000FPS)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7557" y="3577114"/>
            <a:ext cx="415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Third Time Derivative amplified 500 times</a:t>
            </a:r>
            <a:endParaRPr lang="en-US" dirty="0"/>
          </a:p>
        </p:txBody>
      </p:sp>
      <p:pic>
        <p:nvPicPr>
          <p:cNvPr id="7" name="combprocess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0742"/>
            <a:ext cx="9144001" cy="2693458"/>
          </a:xfrm>
        </p:spPr>
      </p:pic>
    </p:spTree>
    <p:extLst>
      <p:ext uri="{BB962C8B-B14F-4D97-AF65-F5344CB8AC3E}">
        <p14:creationId xmlns:p14="http://schemas.microsoft.com/office/powerpoint/2010/main" val="17094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57550"/>
            <a:ext cx="1675484" cy="1116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9050"/>
            <a:ext cx="3810000" cy="2544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57550"/>
            <a:ext cx="2971800" cy="13499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fast image representation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 </a:t>
            </a:r>
          </a:p>
          <a:p>
            <a:pPr lvl="1"/>
            <a:r>
              <a:rPr lang="en-US" dirty="0" smtClean="0"/>
              <a:t>Fast approximate </a:t>
            </a:r>
            <a:r>
              <a:rPr lang="en-US" dirty="0" err="1" smtClean="0"/>
              <a:t>Riesz</a:t>
            </a:r>
            <a:r>
              <a:rPr lang="en-US" dirty="0" smtClean="0"/>
              <a:t> transform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Riesz</a:t>
            </a:r>
            <a:r>
              <a:rPr lang="en-US" dirty="0" smtClean="0"/>
              <a:t> transform for phase-based motion processing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Real-time motion magnification</a:t>
            </a:r>
          </a:p>
        </p:txBody>
      </p:sp>
    </p:spTree>
    <p:extLst>
      <p:ext uri="{BB962C8B-B14F-4D97-AF65-F5344CB8AC3E}">
        <p14:creationId xmlns:p14="http://schemas.microsoft.com/office/powerpoint/2010/main" val="5012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Eulerian</a:t>
            </a:r>
            <a:r>
              <a:rPr lang="en-US" sz="2200" i="1" dirty="0" smtClean="0"/>
              <a:t> </a:t>
            </a:r>
            <a:r>
              <a:rPr lang="en-US" dirty="0" smtClean="0"/>
              <a:t>Video Magnification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857250"/>
            <a:ext cx="8229600" cy="37369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8266" y="3635911"/>
            <a:ext cx="3851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Examine the varying values at a fixed voxel grid (video)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6" name="Picture 8" descr="http://www-history.mcs.st-and.ac.uk/BigPictures/Euler_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799" y="971189"/>
            <a:ext cx="2067515" cy="2514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9786" y="4189909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[Wu et al. 2012]</a:t>
            </a:r>
            <a:endParaRPr lang="en-US" dirty="0"/>
          </a:p>
        </p:txBody>
      </p:sp>
      <p:sp>
        <p:nvSpPr>
          <p:cNvPr id="472" name="TextBox 471"/>
          <p:cNvSpPr txBox="1"/>
          <p:nvPr/>
        </p:nvSpPr>
        <p:spPr>
          <a:xfrm>
            <a:off x="4726018" y="4476750"/>
            <a:ext cx="218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Wadhwa</a:t>
            </a:r>
            <a:r>
              <a:rPr lang="en-US" dirty="0" smtClean="0"/>
              <a:t> et al. 2013]</a:t>
            </a:r>
            <a:endParaRPr lang="en-US" dirty="0"/>
          </a:p>
        </p:txBody>
      </p:sp>
      <p:pic>
        <p:nvPicPr>
          <p:cNvPr id="421" name="crane_cro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3106" y="1962150"/>
            <a:ext cx="2201979" cy="22019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44242" y="1952948"/>
            <a:ext cx="2219706" cy="2213518"/>
            <a:chOff x="4744242" y="1952948"/>
            <a:chExt cx="2219706" cy="2213518"/>
          </a:xfrm>
        </p:grpSpPr>
        <p:sp>
          <p:nvSpPr>
            <p:cNvPr id="217" name="Rectangle 216"/>
            <p:cNvSpPr/>
            <p:nvPr/>
          </p:nvSpPr>
          <p:spPr>
            <a:xfrm>
              <a:off x="4744242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4744242" y="21211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744242" y="22941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744242" y="24622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744242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744242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744242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744242" y="31397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4744242" y="331275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4744242" y="34809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744242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744242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744242" y="39983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915692" y="19529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915692" y="21211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4915692" y="22941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4915692" y="24622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915692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4915692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4915692" y="297159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915692" y="313974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915692" y="331275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915692" y="348091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915692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915692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915692" y="3998306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083712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083712" y="212110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083712" y="229411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083712" y="246227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5083712" y="263042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5083712" y="280343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5083712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5083712" y="31397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5083712" y="3312754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5083712" y="34809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5083712" y="36490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083712" y="3822074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083712" y="39983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5255162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5255162" y="21211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5255162" y="22941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5255162" y="24622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5255162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255162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255162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255162" y="31397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255162" y="331275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255162" y="34809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255162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5255162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5255162" y="39983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5426612" y="19529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5426612" y="21211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5426612" y="22941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426612" y="24622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426612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426612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426612" y="297159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5426612" y="313974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426612" y="331275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5426612" y="348091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5426612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5426612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426612" y="3998306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598062" y="195294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598062" y="2121106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598062" y="229411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598062" y="24622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5598062" y="263042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5598062" y="280343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598062" y="297158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598062" y="313974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5598062" y="331275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5598062" y="348091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598062" y="364906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598062" y="382207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598062" y="3998305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766083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5766083" y="21211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66083" y="22941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5766083" y="24622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5766083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5766083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66083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5766083" y="31397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5766083" y="331275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5766083" y="34809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766083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5766083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5766083" y="39983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5937533" y="19529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5937533" y="21211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5937533" y="22941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5937533" y="24622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937533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937533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937533" y="297159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937533" y="313974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5937533" y="331275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5937533" y="348091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5937533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5937533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5937533" y="3998306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6111269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6111269" y="21211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6111269" y="22941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6111269" y="24622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6111269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6111269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1269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111269" y="31397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6111269" y="331275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6111269" y="34809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6111269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6111269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6111269" y="39983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6282719" y="19529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6282719" y="21211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6282719" y="22941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282719" y="24622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282719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6282719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6282719" y="297159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6282719" y="313974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6282719" y="331275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6282719" y="348091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6282719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6282719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6282719" y="3998306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450739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450739" y="212110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6450739" y="229411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6450739" y="246227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6450739" y="263042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6450739" y="280343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6450739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6450739" y="31397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6450739" y="3312754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6450739" y="34809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450739" y="36490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450739" y="3822074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6450739" y="39983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6622189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6622189" y="21211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6622189" y="22941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6622189" y="24622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6622189" y="263042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6622189" y="280343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6622189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622189" y="313974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622189" y="331275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6622189" y="348091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6622189" y="364906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6622189" y="382207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6622189" y="3998307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6792498" y="19529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6792498" y="212110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6792498" y="229411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6792498" y="246227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792498" y="2630429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792498" y="2803433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6792498" y="2971591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6792498" y="313975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6792498" y="3312754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6792498" y="3480912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6792498" y="3649070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6792498" y="3822074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6792498" y="3998308"/>
              <a:ext cx="171450" cy="1681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6108982" y="2798831"/>
              <a:ext cx="171450" cy="168158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6185397" y="1236586"/>
            <a:ext cx="2555270" cy="1561999"/>
            <a:chOff x="4782379" y="985520"/>
            <a:chExt cx="3407026" cy="2082665"/>
          </a:xfrm>
        </p:grpSpPr>
        <p:grpSp>
          <p:nvGrpSpPr>
            <p:cNvPr id="467" name="Group 466"/>
            <p:cNvGrpSpPr/>
            <p:nvPr/>
          </p:nvGrpSpPr>
          <p:grpSpPr>
            <a:xfrm>
              <a:off x="6151880" y="985520"/>
              <a:ext cx="2037525" cy="1642637"/>
              <a:chOff x="7391400" y="1295400"/>
              <a:chExt cx="2281066" cy="1838978"/>
            </a:xfrm>
          </p:grpSpPr>
          <p:sp>
            <p:nvSpPr>
              <p:cNvPr id="469" name="Rectangle 468"/>
              <p:cNvSpPr/>
              <p:nvPr/>
            </p:nvSpPr>
            <p:spPr>
              <a:xfrm>
                <a:off x="7391400" y="1295400"/>
                <a:ext cx="2281066" cy="18389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70" name="Picture 8" descr="C:\Users\Miki\Projects\vidphotometry\code\matlab\Figures\overview\pixel_values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2534" y="1402461"/>
                <a:ext cx="2128666" cy="1645539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8" name="Freeform 467"/>
            <p:cNvSpPr/>
            <p:nvPr/>
          </p:nvSpPr>
          <p:spPr>
            <a:xfrm>
              <a:off x="4782379" y="1848985"/>
              <a:ext cx="1371600" cy="1219200"/>
            </a:xfrm>
            <a:custGeom>
              <a:avLst/>
              <a:gdLst>
                <a:gd name="connsiteX0" fmla="*/ 1371600 w 1371600"/>
                <a:gd name="connsiteY0" fmla="*/ 0 h 1219200"/>
                <a:gd name="connsiteX1" fmla="*/ 274320 w 1371600"/>
                <a:gd name="connsiteY1" fmla="*/ 396240 h 1219200"/>
                <a:gd name="connsiteX2" fmla="*/ 0 w 1371600"/>
                <a:gd name="connsiteY2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0" h="1219200">
                  <a:moveTo>
                    <a:pt x="1371600" y="0"/>
                  </a:moveTo>
                  <a:cubicBezTo>
                    <a:pt x="937260" y="96520"/>
                    <a:pt x="502920" y="193040"/>
                    <a:pt x="274320" y="396240"/>
                  </a:cubicBezTo>
                  <a:cubicBezTo>
                    <a:pt x="45720" y="599440"/>
                    <a:pt x="22860" y="909320"/>
                    <a:pt x="0" y="12192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20" name="TextBox 419"/>
          <p:cNvSpPr txBox="1"/>
          <p:nvPr/>
        </p:nvSpPr>
        <p:spPr>
          <a:xfrm>
            <a:off x="4729786" y="4774168"/>
            <a:ext cx="184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[Rubinstein 2014]</a:t>
            </a:r>
            <a:endParaRPr lang="en-US" dirty="0"/>
          </a:p>
        </p:txBody>
      </p:sp>
      <p:sp>
        <p:nvSpPr>
          <p:cNvPr id="187" name="TextBox 186"/>
          <p:cNvSpPr txBox="1"/>
          <p:nvPr/>
        </p:nvSpPr>
        <p:spPr>
          <a:xfrm>
            <a:off x="457200" y="4476750"/>
            <a:ext cx="16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Eulerian</a:t>
            </a:r>
            <a:r>
              <a:rPr lang="en-US" dirty="0" smtClean="0"/>
              <a:t>:</a:t>
            </a:r>
          </a:p>
          <a:p>
            <a:r>
              <a:rPr lang="en-US" dirty="0" smtClean="0"/>
              <a:t>[Liu et al. 2005]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7" fill="hold"/>
                                        <p:tgtEl>
                                          <p:spTgt spid="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21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38350"/>
            <a:ext cx="8229600" cy="536971"/>
          </a:xfrm>
        </p:spPr>
        <p:txBody>
          <a:bodyPr>
            <a:noAutofit/>
          </a:bodyPr>
          <a:lstStyle/>
          <a:p>
            <a:r>
              <a:rPr lang="en-US" sz="8000" dirty="0" smtClean="0"/>
              <a:t>Live Demonstration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0206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53395" y="742950"/>
            <a:ext cx="4455969" cy="1739194"/>
            <a:chOff x="1463039" y="2947487"/>
            <a:chExt cx="5675187" cy="22150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39" y="2947487"/>
              <a:ext cx="5675187" cy="20025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5555" y="4854773"/>
              <a:ext cx="18229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Normalized Frequency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470875" y="3811158"/>
              <a:ext cx="9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Magnitude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091734" y="4707787"/>
                  <a:ext cx="42466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/>
                          </a:rPr>
                          <m:t>𝜋</m:t>
                        </m:r>
                        <m:r>
                          <a:rPr lang="en-US" sz="1000" b="0" i="1" smtClean="0">
                            <a:latin typeface="Cambria Math"/>
                          </a:rPr>
                          <m:t>/2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1734" y="4707787"/>
                  <a:ext cx="424667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3636" b="-322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382070" y="4707788"/>
                  <a:ext cx="29161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2070" y="4707788"/>
                  <a:ext cx="291618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116144" y="4707786"/>
                  <a:ext cx="28405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144" y="4707786"/>
                  <a:ext cx="284052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details in paper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" y="819150"/>
                <a:ext cx="6256555" cy="3775473"/>
              </a:xfrm>
            </p:spPr>
            <p:txBody>
              <a:bodyPr/>
              <a:lstStyle/>
              <a:p>
                <a:r>
                  <a:rPr lang="en-US" dirty="0" smtClean="0"/>
                  <a:t>Fast </a:t>
                </a:r>
                <a:r>
                  <a:rPr lang="en-US" dirty="0"/>
                  <a:t>Approximate </a:t>
                </a:r>
                <a:r>
                  <a:rPr lang="en-US" dirty="0" err="1"/>
                  <a:t>Riesz</a:t>
                </a:r>
                <a:r>
                  <a:rPr lang="en-US" dirty="0"/>
                  <a:t> Transform</a:t>
                </a:r>
              </a:p>
              <a:p>
                <a:pPr lvl="1"/>
                <a:r>
                  <a:rPr lang="en-US" dirty="0"/>
                  <a:t>Three tap finite difference </a:t>
                </a:r>
                <a:r>
                  <a:rPr lang="en-US" dirty="0" smtClean="0"/>
                  <a:t>filters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[0.5 0 −0.5] </m:t>
                    </m:r>
                  </m:oMath>
                </a14:m>
                <a:r>
                  <a:rPr lang="en-US" dirty="0"/>
                  <a:t>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0.5 0 −0.5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Sign ambiguity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819150"/>
                <a:ext cx="6256555" cy="3775473"/>
              </a:xfrm>
              <a:blipFill rotWithShape="0">
                <a:blip r:embed="rId7"/>
                <a:stretch>
                  <a:fillRect l="-1267"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882" y="2940486"/>
            <a:ext cx="962997" cy="962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70" y="3945613"/>
            <a:ext cx="962997" cy="962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34631"/>
            <a:ext cx="962997" cy="962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85" y="3945613"/>
            <a:ext cx="962997" cy="962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40485"/>
            <a:ext cx="962997" cy="962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70" y="2940485"/>
            <a:ext cx="962997" cy="9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Pros/Cons vs. Complex Steerable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 with many orientations everywhere</a:t>
            </a:r>
            <a:endParaRPr lang="en-US" dirty="0"/>
          </a:p>
        </p:txBody>
      </p:sp>
      <p:pic>
        <p:nvPicPr>
          <p:cNvPr id="8" name="in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85519" y="1255306"/>
            <a:ext cx="1524000" cy="152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82594" y="3680960"/>
                <a:ext cx="410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594" y="3680960"/>
                <a:ext cx="410690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43628" y="3680960"/>
                <a:ext cx="410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628" y="3680960"/>
                <a:ext cx="410690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04662" y="3680960"/>
                <a:ext cx="410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662" y="3680960"/>
                <a:ext cx="410690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09519" y="1788706"/>
                <a:ext cx="410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519" y="1788706"/>
                <a:ext cx="410690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81400" y="2714774"/>
            <a:ext cx="157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Motion (0.1px)</a:t>
            </a:r>
            <a:endParaRPr lang="en-US" dirty="0"/>
          </a:p>
        </p:txBody>
      </p:sp>
      <p:pic>
        <p:nvPicPr>
          <p:cNvPr id="14" name="component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3898" y="3102102"/>
            <a:ext cx="1527048" cy="1527048"/>
          </a:xfrm>
          <a:prstGeom prst="rect">
            <a:avLst/>
          </a:prstGeom>
        </p:spPr>
      </p:pic>
      <p:pic>
        <p:nvPicPr>
          <p:cNvPr id="15" name="component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754932" y="3102102"/>
            <a:ext cx="1527048" cy="1527048"/>
          </a:xfrm>
          <a:prstGeom prst="rect">
            <a:avLst/>
          </a:prstGeom>
        </p:spPr>
      </p:pic>
      <p:pic>
        <p:nvPicPr>
          <p:cNvPr id="16" name="component3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15966" y="3102102"/>
            <a:ext cx="1527048" cy="1527048"/>
          </a:xfrm>
          <a:prstGeom prst="rect">
            <a:avLst/>
          </a:prstGeom>
        </p:spPr>
      </p:pic>
      <p:pic>
        <p:nvPicPr>
          <p:cNvPr id="17" name="component4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77000" y="3102102"/>
            <a:ext cx="1527048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n4_comparis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9999" y="971549"/>
            <a:ext cx="3525807" cy="4012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Pros/Cons vs. Complex Steerable Pyramid</a:t>
            </a:r>
          </a:p>
        </p:txBody>
      </p:sp>
      <p:pic>
        <p:nvPicPr>
          <p:cNvPr id="5" name="inpu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3999" y="996696"/>
            <a:ext cx="1524000" cy="15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3711" y="2495550"/>
            <a:ext cx="157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Input</a:t>
            </a:r>
          </a:p>
          <a:p>
            <a:r>
              <a:rPr lang="en-US" dirty="0" smtClean="0"/>
              <a:t>Motion (0.1px)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99670" y="2495550"/>
            <a:ext cx="197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 (x20)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57324" y="2508766"/>
            <a:ext cx="183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 Orientation CSP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0330" y="4552950"/>
            <a:ext cx="183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 Orientation CSP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33654" y="4552950"/>
            <a:ext cx="147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Riesz</a:t>
            </a:r>
            <a:r>
              <a:rPr lang="en-US" dirty="0" smtClean="0"/>
              <a:t> Pyramid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429000" y="819150"/>
            <a:ext cx="4953000" cy="299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80824" y="2931157"/>
            <a:ext cx="4953000" cy="1934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99670" y="4922282"/>
            <a:ext cx="4172730" cy="107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Previous </a:t>
            </a:r>
            <a:r>
              <a:rPr lang="en-US" dirty="0" err="1" smtClean="0"/>
              <a:t>Eulerian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[Wu et al. 2012], [</a:t>
            </a:r>
            <a:r>
              <a:rPr lang="en-US" dirty="0" err="1" smtClean="0"/>
              <a:t>Wadhwa</a:t>
            </a:r>
            <a:r>
              <a:rPr lang="en-US" dirty="0" smtClean="0"/>
              <a:t> et al. 2013], [Rubinstein 2014]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446" y="462915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6600" y="4553712"/>
                <a:ext cx="25203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Wu et al. 2012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~</m:t>
                    </m:r>
                  </m:oMath>
                </a14:m>
                <a:r>
                  <a:rPr lang="en-US" dirty="0" smtClean="0"/>
                  <a:t>57 FPS)</a:t>
                </a:r>
              </a:p>
              <a:p>
                <a:pPr algn="ctr"/>
                <a:r>
                  <a:rPr lang="en-US" dirty="0" smtClean="0"/>
                  <a:t>Linear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4553712"/>
                <a:ext cx="2520305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2179" t="-4717" r="-145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29456" y="4560317"/>
                <a:ext cx="30919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Wadhwa</a:t>
                </a:r>
                <a:r>
                  <a:rPr lang="en-US" dirty="0" smtClean="0"/>
                  <a:t> et al. 2013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~</m:t>
                    </m:r>
                  </m:oMath>
                </a14:m>
                <a:r>
                  <a:rPr lang="en-US" b="1" dirty="0" smtClean="0"/>
                  <a:t>6.5 FPS</a:t>
                </a:r>
                <a:r>
                  <a:rPr lang="en-US" dirty="0" smtClean="0"/>
                  <a:t>)</a:t>
                </a:r>
              </a:p>
              <a:p>
                <a:pPr algn="ctr"/>
                <a:r>
                  <a:rPr lang="en-US" dirty="0" smtClean="0"/>
                  <a:t>Phase-Based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456" y="4560317"/>
                <a:ext cx="3091937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575" t="-4717" r="-78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rane_crop_comparison_fu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" y="1655064"/>
            <a:ext cx="12240625" cy="28986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6600" y="1689616"/>
            <a:ext cx="201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Noise Amplification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1904" y="3834653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Intensity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Clipping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33800" y="2058948"/>
            <a:ext cx="228600" cy="20800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21904" y="3409951"/>
            <a:ext cx="388296" cy="45719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025345" y="1244248"/>
            <a:ext cx="3471744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/>
      <p:bldP spid="13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Riesz</a:t>
            </a:r>
            <a:r>
              <a:rPr lang="en-US" dirty="0" smtClean="0"/>
              <a:t> Pyramids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method is much faster, but similar quality</a:t>
            </a:r>
            <a:endParaRPr lang="en-US" dirty="0"/>
          </a:p>
        </p:txBody>
      </p:sp>
      <p:pic>
        <p:nvPicPr>
          <p:cNvPr id="4" name="crane_crop_comparison_fu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1" y="1657350"/>
            <a:ext cx="12255430" cy="29021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52787" y="4529094"/>
            <a:ext cx="11120558" cy="680061"/>
            <a:chOff x="652787" y="4529094"/>
            <a:chExt cx="11120558" cy="680061"/>
          </a:xfrm>
        </p:grpSpPr>
        <p:sp>
          <p:nvSpPr>
            <p:cNvPr id="5" name="TextBox 4"/>
            <p:cNvSpPr txBox="1"/>
            <p:nvPr/>
          </p:nvSpPr>
          <p:spPr>
            <a:xfrm>
              <a:off x="652787" y="4629150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Original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352800" y="4562824"/>
                  <a:ext cx="252030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Wu et al. 2012 (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dirty="0" smtClean="0"/>
                    <a:t>57 FPS)</a:t>
                  </a:r>
                </a:p>
                <a:p>
                  <a:pPr algn="ctr"/>
                  <a:r>
                    <a:rPr lang="en-US" dirty="0" smtClean="0"/>
                    <a:t>Linear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00" y="4562824"/>
                  <a:ext cx="2520305" cy="6463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937" t="-4673" r="-145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172200" y="4559504"/>
                  <a:ext cx="30919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/>
                    <a:t>Wadhwa</a:t>
                  </a:r>
                  <a:r>
                    <a:rPr lang="en-US" dirty="0" smtClean="0"/>
                    <a:t> et al. 2013 (</a:t>
                  </a:r>
                  <a14:m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b="1" dirty="0" smtClean="0"/>
                    <a:t>6.5 FPS</a:t>
                  </a:r>
                  <a:r>
                    <a:rPr lang="en-US" dirty="0" smtClean="0"/>
                    <a:t>)</a:t>
                  </a:r>
                </a:p>
                <a:p>
                  <a:pPr algn="ctr"/>
                  <a:r>
                    <a:rPr lang="en-US" dirty="0" smtClean="0"/>
                    <a:t>Phase-Based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4559504"/>
                  <a:ext cx="3091937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775" t="-5660" r="-789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9829800" y="4529094"/>
                  <a:ext cx="194354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This talk </a:t>
                  </a:r>
                  <a:r>
                    <a:rPr lang="en-US" b="1" dirty="0" smtClean="0"/>
                    <a:t>(</a:t>
                  </a:r>
                  <a14:m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b="1" dirty="0" smtClean="0"/>
                    <a:t>32 FPS)</a:t>
                  </a:r>
                </a:p>
                <a:p>
                  <a:pPr algn="ctr"/>
                  <a:r>
                    <a:rPr lang="en-US" dirty="0" err="1" smtClean="0"/>
                    <a:t>Riesz</a:t>
                  </a:r>
                  <a:r>
                    <a:rPr lang="en-US" dirty="0" smtClean="0"/>
                    <a:t> Pyramid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9800" y="4529094"/>
                  <a:ext cx="1943545" cy="64633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2830" t="-4717" r="-188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13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87654E-7 L -0.3382 -0.000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93827E-6 L -0.33767 -0.002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581912"/>
            <a:ext cx="6254496" cy="312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581912"/>
            <a:ext cx="6254496" cy="31272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821411"/>
            <a:ext cx="8212101" cy="1064539"/>
          </a:xfrm>
        </p:spPr>
        <p:txBody>
          <a:bodyPr>
            <a:normAutofit/>
          </a:bodyPr>
          <a:lstStyle/>
          <a:p>
            <a:r>
              <a:rPr lang="en-US" dirty="0" smtClean="0"/>
              <a:t>Amplify Intensities [Wu et al. 2012]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Amplifying Intensity Variations</a:t>
            </a:r>
            <a:endParaRPr lang="en-US" dirty="0"/>
          </a:p>
        </p:txBody>
      </p:sp>
      <p:pic>
        <p:nvPicPr>
          <p:cNvPr id="6" name="linearSm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36" y="1581912"/>
            <a:ext cx="6254496" cy="3127248"/>
          </a:xfrm>
          <a:prstGeom prst="rect">
            <a:avLst/>
          </a:prstGeom>
        </p:spPr>
      </p:pic>
      <p:pic>
        <p:nvPicPr>
          <p:cNvPr id="15" name="linearAlon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336" y="1581912"/>
            <a:ext cx="6248400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424545" y="2950634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869667" y="1308749"/>
            <a:ext cx="116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Overshoot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971800" y="1568382"/>
            <a:ext cx="381000" cy="1096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0400" y="2451843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at time 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345201" y="2636509"/>
            <a:ext cx="60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345201" y="3219450"/>
            <a:ext cx="6096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45201" y="3768236"/>
            <a:ext cx="609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010400" y="30347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Frame at time </a:t>
            </a:r>
            <a:r>
              <a:rPr lang="en-US" dirty="0" err="1" smtClean="0"/>
              <a:t>t+dt</a:t>
            </a:r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7010400" y="3583570"/>
            <a:ext cx="2209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Amplifying Intensities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07999" y="4596884"/>
            <a:ext cx="9677400" cy="20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70289" y="4596884"/>
            <a:ext cx="129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Undershoot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260513" y="4476750"/>
            <a:ext cx="381000" cy="2402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62300" y="4384787"/>
                <a:ext cx="1060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4384787"/>
                <a:ext cx="1060483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5172" t="-8197" r="-40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92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  <p:bldP spid="5" grpId="0"/>
      <p:bldP spid="23" grpId="0"/>
      <p:bldP spid="16" grpId="0"/>
      <p:bldP spid="21" grpId="0"/>
      <p:bldP spid="22" grpId="0"/>
      <p:bldP spid="2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Amplifying Phases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432435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/>
              <a:t>phase is only defined in one dimension</a:t>
            </a:r>
          </a:p>
          <a:p>
            <a:endParaRPr lang="en-US" dirty="0"/>
          </a:p>
        </p:txBody>
      </p:sp>
      <p:pic>
        <p:nvPicPr>
          <p:cNvPr id="5" name="linearAlo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895350"/>
            <a:ext cx="6248400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403944" y="2264834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28600" y="3911084"/>
            <a:ext cx="9677400" cy="20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89799" y="1297689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at time t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324600" y="1482355"/>
            <a:ext cx="60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24600" y="2065296"/>
            <a:ext cx="6096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24600" y="2614082"/>
            <a:ext cx="609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89799" y="2429416"/>
            <a:ext cx="2209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Amplifying Intensities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41699" y="3698987"/>
                <a:ext cx="1060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Space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699" y="3698987"/>
                <a:ext cx="106048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4598" t="-8333" r="-459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7008849" y="18806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Frame at time </a:t>
            </a:r>
            <a:r>
              <a:rPr lang="en-US" dirty="0" err="1" smtClean="0"/>
              <a:t>t+dt</a:t>
            </a:r>
            <a:endParaRPr lang="en-US" dirty="0" smtClean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343650" y="3122398"/>
            <a:ext cx="609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08849" y="2937732"/>
            <a:ext cx="1888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Amplifying Phases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  <p:bldP spid="6" grpId="0"/>
      <p:bldP spid="8" grpId="0"/>
      <p:bldP spid="12" grpId="0"/>
      <p:bldP spid="17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Complex Steerable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Previously used 8 orientation complex steerable pyramid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crane_cro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3950"/>
            <a:ext cx="1257300" cy="12573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1295400" y="1752600"/>
            <a:ext cx="3810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752600" y="1104900"/>
            <a:ext cx="7140555" cy="2759760"/>
            <a:chOff x="1752600" y="1104900"/>
            <a:chExt cx="7140555" cy="27597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280" y="1104900"/>
              <a:ext cx="1333500" cy="1333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530" y="1104900"/>
              <a:ext cx="1333500" cy="13335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455" y="1104900"/>
              <a:ext cx="1333500" cy="1333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655" y="1104900"/>
              <a:ext cx="1333500" cy="13335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2531160"/>
              <a:ext cx="1314450" cy="13335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900" y="2531160"/>
              <a:ext cx="1314450" cy="13335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775" y="2531160"/>
              <a:ext cx="1314450" cy="1333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1104900"/>
              <a:ext cx="1333500" cy="13335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1752600" y="1428750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276600" y="1428750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202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664775" y="1428750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121455" y="1428750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75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572375" y="1428750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752600" y="2792476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48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276600" y="2792476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35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664775" y="2792476"/>
              <a:ext cx="457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21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117525" y="2531160"/>
            <a:ext cx="3026475" cy="1412190"/>
            <a:chOff x="6117525" y="2531160"/>
            <a:chExt cx="3026475" cy="14121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455" y="3276600"/>
              <a:ext cx="666750" cy="6667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455" y="2531160"/>
              <a:ext cx="666750" cy="6667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905" y="2531160"/>
              <a:ext cx="666750" cy="6667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2531160"/>
              <a:ext cx="666750" cy="6667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250" y="2531160"/>
              <a:ext cx="666750" cy="6667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430" y="3276600"/>
              <a:ext cx="647700" cy="66675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725" y="3276600"/>
              <a:ext cx="647700" cy="6667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775" y="3276600"/>
              <a:ext cx="647700" cy="666750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/>
            <p:nvPr/>
          </p:nvCxnSpPr>
          <p:spPr>
            <a:xfrm>
              <a:off x="6117525" y="2655824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6902430" y="2667508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202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7686675" y="2682748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8486775" y="2724404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75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6117525" y="3455670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870000" y="3467100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48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7635855" y="3455670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35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8416290" y="3409950"/>
              <a:ext cx="228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21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900250"/>
              </p:ext>
            </p:extLst>
          </p:nvPr>
        </p:nvGraphicFramePr>
        <p:xfrm>
          <a:off x="139755" y="4019550"/>
          <a:ext cx="44196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438400"/>
              </a:tblGrid>
              <a:tr h="313105">
                <a:tc>
                  <a:txBody>
                    <a:bodyPr/>
                    <a:lstStyle/>
                    <a:p>
                      <a:r>
                        <a:rPr lang="en-US" dirty="0" smtClean="0"/>
                        <a:t>CSP Limitations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Eight Orientation</a:t>
                      </a:r>
                      <a:r>
                        <a:rPr lang="en-US" baseline="0" dirty="0" smtClean="0"/>
                        <a:t> CSP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Overcompleteness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Domain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152400" y="4764024"/>
            <a:ext cx="614043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5393</TotalTime>
  <Words>3251</Words>
  <Application>Microsoft Office PowerPoint</Application>
  <PresentationFormat>On-screen Show (16:9)</PresentationFormat>
  <Paragraphs>637</Paragraphs>
  <Slides>43</Slides>
  <Notes>43</Notes>
  <HiddenSlides>0</HiddenSlides>
  <MMClips>56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Cambria Math</vt:lpstr>
      <vt:lpstr>Office Theme</vt:lpstr>
      <vt:lpstr>Riesz Pyramids for Fast Phase-Based Video Magnification</vt:lpstr>
      <vt:lpstr>Imperceptible Motions</vt:lpstr>
      <vt:lpstr>Magnified Imperceptible Motion</vt:lpstr>
      <vt:lpstr>Eulerian Video Magnification</vt:lpstr>
      <vt:lpstr>Previous Eulerian Methods</vt:lpstr>
      <vt:lpstr>Riesz Pyramids</vt:lpstr>
      <vt:lpstr>Amplifying Intensity Variations</vt:lpstr>
      <vt:lpstr>Amplifying Phases</vt:lpstr>
      <vt:lpstr>Complex Steerable Pyramid</vt:lpstr>
      <vt:lpstr>Riesz Pyramid</vt:lpstr>
      <vt:lpstr>Riesz Pyramid</vt:lpstr>
      <vt:lpstr>Talk Overview</vt:lpstr>
      <vt:lpstr>Talk Overview</vt:lpstr>
      <vt:lpstr>Fourier Shift Theorem </vt:lpstr>
      <vt:lpstr>Phase Shifting Complex Sinusoid</vt:lpstr>
      <vt:lpstr>Subbands</vt:lpstr>
      <vt:lpstr>Hilbert Transform</vt:lpstr>
      <vt:lpstr>Hilbert Transform</vt:lpstr>
      <vt:lpstr>Hilbert Transform of Subband</vt:lpstr>
      <vt:lpstr>Talk Overview</vt:lpstr>
      <vt:lpstr>Hilbert Transform in 2D</vt:lpstr>
      <vt:lpstr>Complex Steerable Pyramid Solution</vt:lpstr>
      <vt:lpstr>Limitations of Complex Steerable Pyramid Implementation</vt:lpstr>
      <vt:lpstr>Riesz Transform [Felbsberg and Sommer 2001]</vt:lpstr>
      <vt:lpstr>Riesz Transform</vt:lpstr>
      <vt:lpstr>Riesz Transform</vt:lpstr>
      <vt:lpstr>Phase Shifting Riesz Transform</vt:lpstr>
      <vt:lpstr>Motion Processing with Riesz Pyramid</vt:lpstr>
      <vt:lpstr>Motion Processing with Riesz Pyramid</vt:lpstr>
      <vt:lpstr>Talk Overview</vt:lpstr>
      <vt:lpstr>Concrete Compression</vt:lpstr>
      <vt:lpstr>Concrete Compression</vt:lpstr>
      <vt:lpstr>Concrete Compression</vt:lpstr>
      <vt:lpstr>Drum</vt:lpstr>
      <vt:lpstr>Drum</vt:lpstr>
      <vt:lpstr>Drum</vt:lpstr>
      <vt:lpstr>More Drumhead Modes</vt:lpstr>
      <vt:lpstr>Falling Metal Corner Brace</vt:lpstr>
      <vt:lpstr>Contributions</vt:lpstr>
      <vt:lpstr>Live Demonstration</vt:lpstr>
      <vt:lpstr>More details in paper</vt:lpstr>
      <vt:lpstr>Pros/Cons vs. Complex Steerable Pyramid</vt:lpstr>
      <vt:lpstr>Pros/Cons vs. Complex Steerable Pyramid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Riesz Pyramids for Fast Phase-Based Video Magnification</dc:title>
  <dc:creator>nwadhwa</dc:creator>
  <cp:lastModifiedBy>user</cp:lastModifiedBy>
  <cp:revision>412</cp:revision>
  <dcterms:created xsi:type="dcterms:W3CDTF">2014-04-10T16:10:25Z</dcterms:created>
  <dcterms:modified xsi:type="dcterms:W3CDTF">2014-05-16T22:19:22Z</dcterms:modified>
</cp:coreProperties>
</file>